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58" r:id="rId5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7" r:id="rId23"/>
    <p:sldId id="275" r:id="rId24"/>
    <p:sldId id="276" r:id="rId25"/>
    <p:sldId id="278" r:id="rId26"/>
    <p:sldId id="279" r:id="rId27"/>
    <p:sldId id="280" r:id="rId28"/>
    <p:sldId id="283" r:id="rId29"/>
    <p:sldId id="281" r:id="rId30"/>
    <p:sldId id="282" r:id="rId31"/>
    <p:sldId id="284" r:id="rId32"/>
    <p:sldId id="285" r:id="rId33"/>
    <p:sldId id="286" r:id="rId34"/>
    <p:sldId id="287" r:id="rId35"/>
    <p:sldId id="288" r:id="rId3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871" autoAdjust="0"/>
  </p:normalViewPr>
  <p:slideViewPr>
    <p:cSldViewPr>
      <p:cViewPr varScale="1">
        <p:scale>
          <a:sx n="53" d="100"/>
          <a:sy n="53" d="100"/>
        </p:scale>
        <p:origin x="-18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9D04D-70D2-4838-99DF-8CE8A90D678D}" type="datetimeFigureOut">
              <a:rPr lang="ko-KR" altLang="en-US" smtClean="0"/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  <a:p>
            <a:pPr lvl="1"/>
            <a:r>
              <a:rPr lang="en-US" altLang="ko-KR" smtClean="0"/>
              <a:t>Second level</a:t>
            </a:r>
            <a:endParaRPr lang="en-US" altLang="ko-KR" smtClean="0"/>
          </a:p>
          <a:p>
            <a:pPr lvl="2"/>
            <a:r>
              <a:rPr lang="en-US" altLang="ko-KR" smtClean="0"/>
              <a:t>Third level</a:t>
            </a:r>
            <a:endParaRPr lang="en-US" altLang="ko-KR" smtClean="0"/>
          </a:p>
          <a:p>
            <a:pPr lvl="3"/>
            <a:r>
              <a:rPr lang="en-US" altLang="ko-KR" smtClean="0"/>
              <a:t>Fourth level</a:t>
            </a:r>
            <a:endParaRPr lang="en-US" altLang="ko-KR" smtClean="0"/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9788D-091D-4A53-B0BA-7536BB360249}" type="slidenum">
              <a:rPr lang="ko-KR" altLang="en-US" smtClean="0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man4u.egloos.com/6573995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9" Type="http://schemas.openxmlformats.org/officeDocument/2006/relationships/hyperlink" Target="http://ko.rael.org/rael_content/rael_bio.php?singer" TargetMode="External"/><Relationship Id="rId8" Type="http://schemas.openxmlformats.org/officeDocument/2006/relationships/hyperlink" Target="http://ko.rael.org/e107_plugins/raeltv_menu/view.php" TargetMode="External"/><Relationship Id="rId7" Type="http://schemas.openxmlformats.org/officeDocument/2006/relationships/hyperlink" Target="http://ko.rael.org/download.php" TargetMode="External"/><Relationship Id="rId6" Type="http://schemas.openxmlformats.org/officeDocument/2006/relationships/hyperlink" Target="http://ko.rael.org/rael_content/rael_summary.php" TargetMode="External"/><Relationship Id="rId5" Type="http://schemas.openxmlformats.org/officeDocument/2006/relationships/hyperlink" Target="http://ko.rael.org/rael_content/index.php" TargetMode="External"/><Relationship Id="rId4" Type="http://schemas.openxmlformats.org/officeDocument/2006/relationships/hyperlink" Target="http://ko.rael.org/rael_content/rael_bio.php?racer" TargetMode="External"/><Relationship Id="rId3" Type="http://schemas.openxmlformats.org/officeDocument/2006/relationships/hyperlink" Target="http://www.kacr.or.kr/library/listview.asp?category=D03" TargetMode="External"/><Relationship Id="rId29" Type="http://schemas.openxmlformats.org/officeDocument/2006/relationships/hyperlink" Target="http://rcm.amazon.com/e/cm/privacy-policy.html?o=1" TargetMode="External"/><Relationship Id="rId28" Type="http://schemas.openxmlformats.org/officeDocument/2006/relationships/hyperlink" Target="http://www.amazon.com/dp/294025222X?tag=intellidesign-20&amp;camp=14573&amp;creative=327641&amp;linkCode=as1&amp;creativeASIN=294025222X&amp;adid=1J6S392077XWG3D74EX3&amp;" TargetMode="External"/><Relationship Id="rId27" Type="http://schemas.openxmlformats.org/officeDocument/2006/relationships/hyperlink" Target="http://ko.rael.org/signup.php?resend" TargetMode="External"/><Relationship Id="rId26" Type="http://schemas.openxmlformats.org/officeDocument/2006/relationships/hyperlink" Target="http://ko.rael.org/fpw.php" TargetMode="External"/><Relationship Id="rId25" Type="http://schemas.openxmlformats.org/officeDocument/2006/relationships/hyperlink" Target="http://ko.rael.org/signup.php" TargetMode="External"/><Relationship Id="rId24" Type="http://schemas.openxmlformats.org/officeDocument/2006/relationships/hyperlink" Target="http://www.raelpress.org/" TargetMode="External"/><Relationship Id="rId23" Type="http://schemas.openxmlformats.org/officeDocument/2006/relationships/hyperlink" Target="http://ko.rael.org/e107_plugins/links_page/links.php" TargetMode="External"/><Relationship Id="rId22" Type="http://schemas.openxmlformats.org/officeDocument/2006/relationships/hyperlink" Target="http://ko.rael.org/e107_plugins/vstore/start.php" TargetMode="External"/><Relationship Id="rId21" Type="http://schemas.openxmlformats.org/officeDocument/2006/relationships/hyperlink" Target="http://ko.rael.org/e107_plugins/raeladdresses_menu/addresses.php" TargetMode="External"/><Relationship Id="rId20" Type="http://schemas.openxmlformats.org/officeDocument/2006/relationships/hyperlink" Target="http://ko.rael.org/e107_plugins/raelseminar/raelseminar.php?c=7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ko.rael.org/e107_plugins/raelseminar/raelseminar.php?c=8" TargetMode="External"/><Relationship Id="rId18" Type="http://schemas.openxmlformats.org/officeDocument/2006/relationships/hyperlink" Target="http://ko.rael.org/e107_plugins/raelseminar/raelseminar.php?c=6" TargetMode="External"/><Relationship Id="rId17" Type="http://schemas.openxmlformats.org/officeDocument/2006/relationships/hyperlink" Target="http://ko.rael.org/e107_plugins/raelseminar/raelseminar.php?c=5" TargetMode="External"/><Relationship Id="rId16" Type="http://schemas.openxmlformats.org/officeDocument/2006/relationships/hyperlink" Target="http://ko.rael.org/e107_plugins/raelseminar/raelseminar.php?c=4" TargetMode="External"/><Relationship Id="rId15" Type="http://schemas.openxmlformats.org/officeDocument/2006/relationships/hyperlink" Target="http://ko.rael.org/e107_plugins/raelseminar/raelseminar.php?c=3" TargetMode="External"/><Relationship Id="rId14" Type="http://schemas.openxmlformats.org/officeDocument/2006/relationships/hyperlink" Target="http://ko.rael.org/e107_plugins/raelmeetfriends/testimonials.php" TargetMode="External"/><Relationship Id="rId13" Type="http://schemas.openxmlformats.org/officeDocument/2006/relationships/hyperlink" Target="http://ko.rael.org/news.php" TargetMode="External"/><Relationship Id="rId12" Type="http://schemas.openxmlformats.org/officeDocument/2006/relationships/hyperlink" Target="http://ko.rael.org/rael_content/rael_embassy.php" TargetMode="External"/><Relationship Id="rId11" Type="http://schemas.openxmlformats.org/officeDocument/2006/relationships/hyperlink" Target="http://ko.rael.org/e107_plugins/faq/faq.php" TargetMode="External"/><Relationship Id="rId10" Type="http://schemas.openxmlformats.org/officeDocument/2006/relationships/hyperlink" Target="http://ko.rael.org/rael_content/rael_bio.php?prophet" TargetMode="External"/><Relationship Id="rId1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ser.chol.com/~jeank/skeptic/occam.html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eijinzwei.egloos.com/2339070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ko-KR" b="1" dirty="0" smtClean="0"/>
              <a:t>'</a:t>
            </a:r>
            <a:r>
              <a:rPr lang="ko-KR" altLang="en-US" b="1" dirty="0" smtClean="0"/>
              <a:t>지상</a:t>
            </a:r>
            <a:r>
              <a:rPr lang="en-US" altLang="ko-KR" b="1" dirty="0" smtClean="0"/>
              <a:t>'</a:t>
            </a:r>
            <a:r>
              <a:rPr lang="ko-KR" altLang="en-US" b="1" dirty="0" smtClean="0"/>
              <a:t>으로부터 단절된 </a:t>
            </a:r>
            <a:r>
              <a:rPr lang="en-US" altLang="ko-KR" b="1" dirty="0" smtClean="0"/>
              <a:t>'</a:t>
            </a:r>
            <a:r>
              <a:rPr lang="ko-KR" altLang="en-US" b="1" dirty="0" smtClean="0"/>
              <a:t>빈민가</a:t>
            </a:r>
            <a:r>
              <a:rPr lang="en-US" altLang="ko-KR" b="1" dirty="0" smtClean="0"/>
              <a:t>'</a:t>
            </a:r>
            <a:r>
              <a:rPr lang="ko-KR" altLang="en-US" dirty="0" smtClean="0"/>
              <a:t> </a:t>
            </a:r>
            <a:br>
              <a:rPr lang="ko-KR" altLang="en-US" dirty="0" smtClean="0"/>
            </a:br>
            <a:br>
              <a:rPr lang="ko-KR" altLang="en-US" dirty="0" smtClean="0"/>
            </a:br>
            <a:r>
              <a:rPr lang="en-US" altLang="ko-KR" b="1" dirty="0" smtClean="0"/>
              <a:t>H.G. </a:t>
            </a:r>
            <a:r>
              <a:rPr lang="ko-KR" altLang="en-US" b="1" dirty="0" err="1" smtClean="0"/>
              <a:t>웰스는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1866</a:t>
            </a:r>
            <a:r>
              <a:rPr lang="ko-KR" altLang="en-US" b="1" dirty="0" smtClean="0"/>
              <a:t>년 </a:t>
            </a:r>
            <a:r>
              <a:rPr lang="ko-KR" altLang="en-US" b="1" dirty="0" err="1" smtClean="0"/>
              <a:t>템스</a:t>
            </a:r>
            <a:r>
              <a:rPr lang="ko-KR" altLang="en-US" b="1" dirty="0" smtClean="0"/>
              <a:t> 강 남쪽 </a:t>
            </a:r>
            <a:r>
              <a:rPr lang="ko-KR" altLang="en-US" b="1" dirty="0" err="1" smtClean="0"/>
              <a:t>켄트</a:t>
            </a:r>
            <a:r>
              <a:rPr lang="ko-KR" altLang="en-US" b="1" dirty="0" smtClean="0"/>
              <a:t> 주의 </a:t>
            </a:r>
            <a:r>
              <a:rPr lang="ko-KR" altLang="en-US" b="1" dirty="0" err="1" smtClean="0"/>
              <a:t>브롬리에서</a:t>
            </a:r>
            <a:r>
              <a:rPr lang="ko-KR" altLang="en-US" b="1" dirty="0" smtClean="0"/>
              <a:t> 태어났다</a:t>
            </a:r>
            <a:r>
              <a:rPr lang="en-US" altLang="ko-KR" b="1" dirty="0" smtClean="0"/>
              <a:t>. </a:t>
            </a:r>
            <a:r>
              <a:rPr lang="ko-KR" altLang="en-US" dirty="0" smtClean="0"/>
              <a:t>아버지 </a:t>
            </a:r>
            <a:r>
              <a:rPr lang="ko-KR" altLang="en-US" dirty="0" err="1" smtClean="0"/>
              <a:t>조지프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웰스는</a:t>
            </a:r>
            <a:r>
              <a:rPr lang="ko-KR" altLang="en-US" dirty="0" smtClean="0"/>
              <a:t> 조그마한 도자기점을 경영하는 상인이었고 어머니는 어느 귀부인의 하녀였다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웰스는</a:t>
            </a:r>
            <a:r>
              <a:rPr lang="ko-KR" altLang="en-US" dirty="0" smtClean="0"/>
              <a:t> 어릴 적부터 가난에 시달리며 교육도 제대로 받지 못했다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ko-KR" altLang="en-US" dirty="0" smtClean="0"/>
              <a:t>그는 기본적인 학교교육만 마치고 </a:t>
            </a:r>
            <a:r>
              <a:rPr lang="en-US" altLang="ko-KR" dirty="0" smtClean="0"/>
              <a:t>14</a:t>
            </a:r>
            <a:r>
              <a:rPr lang="ko-KR" altLang="en-US" dirty="0" err="1" smtClean="0"/>
              <a:t>살때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버크셔주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윈저에</a:t>
            </a:r>
            <a:r>
              <a:rPr lang="ko-KR" altLang="en-US" dirty="0" smtClean="0"/>
              <a:t> 있는 한 양복점의 점원으로 일을 해야만 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재단보조 일을 싫어하던 그는 얼마 안 있어 그 일을 그만두고 </a:t>
            </a:r>
            <a:r>
              <a:rPr lang="ko-KR" altLang="en-US" dirty="0" err="1" smtClean="0"/>
              <a:t>미드허스트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그래머</a:t>
            </a:r>
            <a:r>
              <a:rPr lang="ko-KR" altLang="en-US" dirty="0" smtClean="0"/>
              <a:t> 스쿨의 조수로 일하게 됐다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ko-KR" altLang="en-US" dirty="0" err="1" smtClean="0"/>
              <a:t>웰스는</a:t>
            </a:r>
            <a:r>
              <a:rPr lang="ko-KR" altLang="en-US" dirty="0" smtClean="0"/>
              <a:t> 이곳에서 비로소 학문을 접할 기회를 얻었고</a:t>
            </a:r>
            <a:r>
              <a:rPr lang="en-US" altLang="ko-KR" dirty="0" smtClean="0"/>
              <a:t>, 18</a:t>
            </a:r>
            <a:r>
              <a:rPr lang="ko-KR" altLang="en-US" dirty="0" smtClean="0"/>
              <a:t>세 때 런던의 남부 </a:t>
            </a:r>
            <a:r>
              <a:rPr lang="ko-KR" altLang="en-US" dirty="0" err="1" smtClean="0"/>
              <a:t>캔싱턴에</a:t>
            </a:r>
            <a:r>
              <a:rPr lang="ko-KR" altLang="en-US" dirty="0" smtClean="0"/>
              <a:t> 있는 과학학교</a:t>
            </a:r>
            <a:r>
              <a:rPr lang="en-US" altLang="ko-KR" dirty="0" smtClean="0"/>
              <a:t>(School of Science)</a:t>
            </a:r>
            <a:r>
              <a:rPr lang="ko-KR" altLang="en-US" dirty="0" smtClean="0"/>
              <a:t>에서 생물학을 배울 수 있는 장학생 자격을 얻었다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ko-KR" altLang="en-US" dirty="0" smtClean="0"/>
              <a:t>이 학교에는 다윈의 진화론을 옹호한 유명한 생물학자 </a:t>
            </a:r>
            <a:r>
              <a:rPr lang="en-US" altLang="ko-KR" dirty="0" smtClean="0"/>
              <a:t>T.H. </a:t>
            </a:r>
            <a:r>
              <a:rPr lang="ko-KR" altLang="en-US" dirty="0" err="1" smtClean="0"/>
              <a:t>헉슬리가</a:t>
            </a:r>
            <a:r>
              <a:rPr lang="ko-KR" altLang="en-US" dirty="0" smtClean="0"/>
              <a:t> 있었다</a:t>
            </a:r>
            <a:r>
              <a:rPr lang="en-US" altLang="ko-KR" dirty="0" smtClean="0"/>
              <a:t>. </a:t>
            </a:r>
            <a:r>
              <a:rPr lang="ko-KR" altLang="en-US" b="1" dirty="0" err="1" smtClean="0"/>
              <a:t>웰스는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헉슬리를</a:t>
            </a:r>
            <a:r>
              <a:rPr lang="ko-KR" altLang="en-US" b="1" dirty="0" smtClean="0"/>
              <a:t> 통해서 진화론을 알게 됐다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그가 나중에 공상과학소설을 쓰게 된 것도 이처럼 과학적인 지식이 바탕을 둔 상상력 때문이었다</a:t>
            </a:r>
            <a:r>
              <a:rPr lang="en-US" altLang="ko-KR" b="1" dirty="0" smtClean="0"/>
              <a:t>. </a:t>
            </a:r>
            <a:br>
              <a:rPr lang="en-US" altLang="ko-KR" b="1" dirty="0" smtClean="0"/>
            </a:br>
            <a:br>
              <a:rPr lang="en-US" altLang="ko-KR" dirty="0" smtClean="0"/>
            </a:br>
            <a:r>
              <a:rPr lang="en-US" altLang="ko-KR" dirty="0" smtClean="0"/>
              <a:t>1888</a:t>
            </a:r>
            <a:r>
              <a:rPr lang="ko-KR" altLang="en-US" dirty="0" smtClean="0"/>
              <a:t>년 런던대학을 졸업한 </a:t>
            </a:r>
            <a:r>
              <a:rPr lang="ko-KR" altLang="en-US" dirty="0" err="1" smtClean="0"/>
              <a:t>웰스는</a:t>
            </a:r>
            <a:r>
              <a:rPr lang="ko-KR" altLang="en-US" dirty="0" smtClean="0"/>
              <a:t> 과학교사로 지내면서 계속 연구를 진행했다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과학저널을 창간하고 논문도 발표하면서 저널리스트로서 명성을 올리던 </a:t>
            </a:r>
            <a:r>
              <a:rPr lang="ko-KR" altLang="en-US" dirty="0" err="1" smtClean="0"/>
              <a:t>웰스는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1895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첫번째</a:t>
            </a:r>
            <a:r>
              <a:rPr lang="ko-KR" altLang="en-US" dirty="0" smtClean="0"/>
              <a:t> 소설인 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타임머신</a:t>
            </a:r>
            <a:r>
              <a:rPr lang="en-US" altLang="ko-KR" dirty="0" smtClean="0"/>
              <a:t>&gt;</a:t>
            </a:r>
            <a:r>
              <a:rPr lang="ko-KR" altLang="en-US" dirty="0" smtClean="0"/>
              <a:t>을 발표해 큰 인기를 얻었다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이어서 발표한 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투명인간</a:t>
            </a:r>
            <a:r>
              <a:rPr lang="en-US" altLang="ko-KR" dirty="0" smtClean="0"/>
              <a:t>&gt;, &lt;</a:t>
            </a:r>
            <a:r>
              <a:rPr lang="ko-KR" altLang="en-US" dirty="0" smtClean="0"/>
              <a:t>우주전쟁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등도 큰 관심을 모았다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ko-KR" altLang="en-US" dirty="0" smtClean="0"/>
              <a:t>그는 공상과학소설뿐 아니라 정치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미래에 대한 날카로운 비평서를 잇달아 출간하기도 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그의 사회비평은 당시 점진적 사회주의 실현을 목표로 활동하던 페이비언 협회의 세 지도자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즉 조지 </a:t>
            </a:r>
            <a:r>
              <a:rPr lang="ko-KR" altLang="en-US" dirty="0" err="1" smtClean="0"/>
              <a:t>버나드</a:t>
            </a:r>
            <a:r>
              <a:rPr lang="ko-KR" altLang="en-US" dirty="0" smtClean="0"/>
              <a:t> 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시드니 웹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베아트리스</a:t>
            </a:r>
            <a:r>
              <a:rPr lang="ko-KR" altLang="en-US" dirty="0" smtClean="0"/>
              <a:t> 웹의 주목을 받았다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ko-KR" altLang="en-US" dirty="0" smtClean="0"/>
              <a:t>세 사람의 권유로 </a:t>
            </a:r>
            <a:r>
              <a:rPr lang="ko-KR" altLang="en-US" dirty="0" err="1" smtClean="0"/>
              <a:t>웰스는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1903</a:t>
            </a:r>
            <a:r>
              <a:rPr lang="ko-KR" altLang="en-US" dirty="0" smtClean="0"/>
              <a:t>년 협회에 가입하게 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시기 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현대 유토피아</a:t>
            </a:r>
            <a:r>
              <a:rPr lang="en-US" altLang="ko-KR" dirty="0" smtClean="0"/>
              <a:t>&gt;, &lt;</a:t>
            </a:r>
            <a:r>
              <a:rPr lang="ko-KR" altLang="en-US" dirty="0" smtClean="0"/>
              <a:t>구세계를 대신하는 신세계</a:t>
            </a:r>
            <a:r>
              <a:rPr lang="en-US" altLang="ko-KR" dirty="0" smtClean="0"/>
              <a:t>&gt;, &lt;</a:t>
            </a:r>
            <a:r>
              <a:rPr lang="ko-KR" altLang="en-US" dirty="0" smtClean="0"/>
              <a:t>최초의 것과 최후의 것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등의 저작은 </a:t>
            </a:r>
            <a:r>
              <a:rPr lang="ko-KR" altLang="en-US" dirty="0" err="1" smtClean="0"/>
              <a:t>웰스의</a:t>
            </a:r>
            <a:r>
              <a:rPr lang="ko-KR" altLang="en-US" dirty="0" smtClean="0"/>
              <a:t> 사회주의 사상을 보여주고 있다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en-US" altLang="ko-KR" dirty="0" smtClean="0"/>
              <a:t>20</a:t>
            </a:r>
            <a:r>
              <a:rPr lang="ko-KR" altLang="en-US" dirty="0" smtClean="0"/>
              <a:t>세기 초 영국의 사회주의 조직 가운데 하나였던 페이비언 협회는 </a:t>
            </a:r>
            <a:r>
              <a:rPr lang="ko-KR" altLang="en-US" dirty="0" err="1" smtClean="0"/>
              <a:t>웰스가</a:t>
            </a:r>
            <a:r>
              <a:rPr lang="ko-KR" altLang="en-US" dirty="0" smtClean="0"/>
              <a:t> 보기에 심약한 지식인들이 </a:t>
            </a:r>
            <a:r>
              <a:rPr lang="ko-KR" altLang="en-US" dirty="0" err="1" smtClean="0"/>
              <a:t>모여앉아</a:t>
            </a:r>
            <a:r>
              <a:rPr lang="ko-KR" altLang="en-US" dirty="0" smtClean="0"/>
              <a:t> 사회주의 개혁을 토론하는 </a:t>
            </a:r>
            <a:r>
              <a:rPr lang="ko-KR" altLang="en-US" dirty="0" err="1" smtClean="0"/>
              <a:t>소그룹</a:t>
            </a:r>
            <a:r>
              <a:rPr lang="ko-KR" altLang="en-US" dirty="0" smtClean="0"/>
              <a:t> 정도에 불과했다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이에 만족할 수 없었던 </a:t>
            </a:r>
            <a:r>
              <a:rPr lang="ko-KR" altLang="en-US" dirty="0" err="1" smtClean="0"/>
              <a:t>웰스는</a:t>
            </a:r>
            <a:r>
              <a:rPr lang="ko-KR" altLang="en-US" dirty="0" smtClean="0"/>
              <a:t> 협회가 변혁을 선동하는 실천적인 조직으로 바뀌어야 한다는 생각을 갖게 됐다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ko-KR" altLang="en-US" dirty="0" smtClean="0"/>
              <a:t>하지만 이를 반대하는 조지 </a:t>
            </a:r>
            <a:r>
              <a:rPr lang="ko-KR" altLang="en-US" dirty="0" err="1" smtClean="0"/>
              <a:t>버나드</a:t>
            </a:r>
            <a:r>
              <a:rPr lang="ko-KR" altLang="en-US" dirty="0" smtClean="0"/>
              <a:t> 쇼 등 협회의 지도부와 자주 마찰을 빚게 되자 </a:t>
            </a:r>
            <a:r>
              <a:rPr lang="ko-KR" altLang="en-US" dirty="0" err="1" smtClean="0"/>
              <a:t>웰스는</a:t>
            </a:r>
            <a:r>
              <a:rPr lang="ko-KR" altLang="en-US" dirty="0" smtClean="0"/>
              <a:t> 협회에서 영향력을 발휘하기 위해 집행위원 선거에 출마했지만 많은 지지를 얻지 못하고 낙선했다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en-US" altLang="ko-KR" dirty="0" smtClean="0"/>
              <a:t>        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▲</a:t>
            </a:r>
            <a:r>
              <a:rPr lang="ko-KR" altLang="en-US" dirty="0" smtClean="0"/>
              <a:t> </a:t>
            </a:r>
            <a:r>
              <a:rPr lang="en-US" altLang="ko-KR" dirty="0" smtClean="0"/>
              <a:t>1920</a:t>
            </a:r>
            <a:r>
              <a:rPr lang="ko-KR" altLang="en-US" dirty="0" smtClean="0"/>
              <a:t>년 레닌과 만난 </a:t>
            </a:r>
            <a:r>
              <a:rPr lang="ko-KR" altLang="en-US" dirty="0" err="1" smtClean="0"/>
              <a:t>웰스</a:t>
            </a:r>
            <a:r>
              <a:rPr lang="ko-KR" altLang="en-US" dirty="0" smtClean="0"/>
              <a:t>  결국 </a:t>
            </a:r>
            <a:r>
              <a:rPr lang="ko-KR" altLang="en-US" dirty="0" err="1" smtClean="0"/>
              <a:t>웰스는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1908</a:t>
            </a:r>
            <a:r>
              <a:rPr lang="ko-KR" altLang="en-US" dirty="0" smtClean="0"/>
              <a:t>년 페이비언 협회를 떠났으나 사회주의를 향한 그의 투쟁은 이후에도 계속 됐다</a:t>
            </a:r>
            <a:r>
              <a:rPr lang="en-US" altLang="ko-KR" dirty="0" smtClean="0"/>
              <a:t>. 1917</a:t>
            </a:r>
            <a:r>
              <a:rPr lang="ko-KR" altLang="en-US" dirty="0" smtClean="0"/>
              <a:t>년 러시아에서 성공한 혁명에 열광적인 지지를 보냈던 </a:t>
            </a:r>
            <a:r>
              <a:rPr lang="ko-KR" altLang="en-US" dirty="0" err="1" smtClean="0"/>
              <a:t>웰스는</a:t>
            </a:r>
            <a:r>
              <a:rPr lang="ko-KR" altLang="en-US" dirty="0" smtClean="0"/>
              <a:t> 소련에 들어가 레닌과 트로츠키를 상대로 국가경영에 대해 강의를 하기도 했다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ko-KR" altLang="en-US" dirty="0" smtClean="0"/>
              <a:t>제</a:t>
            </a:r>
            <a:r>
              <a:rPr lang="en-US" altLang="ko-KR" dirty="0" smtClean="0"/>
              <a:t>1</a:t>
            </a:r>
            <a:r>
              <a:rPr lang="ko-KR" altLang="en-US" dirty="0" smtClean="0"/>
              <a:t>차 세계대전을 거치며 </a:t>
            </a:r>
            <a:r>
              <a:rPr lang="ko-KR" altLang="en-US" dirty="0" err="1" smtClean="0"/>
              <a:t>웰스는</a:t>
            </a:r>
            <a:r>
              <a:rPr lang="ko-KR" altLang="en-US" dirty="0" smtClean="0"/>
              <a:t> 진보는 저절로 이뤄지는 것이 아니며 인류의 진보를 위해서는 민중을 교육시키는 것이 최우선이라는 생각을 강하게 갖게 됐다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그래서 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역사의 개설</a:t>
            </a:r>
            <a:r>
              <a:rPr lang="en-US" altLang="ko-KR" dirty="0" smtClean="0"/>
              <a:t>&gt;, &lt;</a:t>
            </a:r>
            <a:r>
              <a:rPr lang="ko-KR" altLang="en-US" dirty="0" smtClean="0"/>
              <a:t>세계사 개설</a:t>
            </a:r>
            <a:r>
              <a:rPr lang="en-US" altLang="ko-KR" dirty="0" smtClean="0"/>
              <a:t>&gt;, &lt;</a:t>
            </a:r>
            <a:r>
              <a:rPr lang="ko-KR" altLang="en-US" dirty="0" smtClean="0"/>
              <a:t>생명의 과학</a:t>
            </a:r>
            <a:r>
              <a:rPr lang="en-US" altLang="ko-KR" dirty="0" smtClean="0"/>
              <a:t>&gt;, &lt;</a:t>
            </a:r>
            <a:r>
              <a:rPr lang="ko-KR" altLang="en-US" dirty="0" smtClean="0"/>
              <a:t>일류의 노동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부 그리고 행복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등의 책을 쓰며 민중을 교육시키기 위한 노력을 기울였다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ko-KR" altLang="en-US" dirty="0" smtClean="0"/>
              <a:t>이들 작품에서 그는 세계라는 공동 사회가 역사적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생물학적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경제학적으로 단일한 것이므로 사회학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경제학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인류학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고고학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생물학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지질학 등 기타 여러 학문들을 인류 전체가 이룩해낸 성과를 집대성하여 인간중심적인 종합 과학을 이루려고 했다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ko-KR" altLang="en-US" dirty="0" smtClean="0"/>
              <a:t>특히 </a:t>
            </a:r>
            <a:r>
              <a:rPr lang="en-US" altLang="ko-KR" dirty="0" smtClean="0"/>
              <a:t>1922</a:t>
            </a:r>
            <a:r>
              <a:rPr lang="ko-KR" altLang="en-US" dirty="0" smtClean="0"/>
              <a:t>년에 쓴 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세계사 개관</a:t>
            </a:r>
            <a:r>
              <a:rPr lang="en-US" altLang="ko-KR" dirty="0" smtClean="0"/>
              <a:t>(A Short History of the World)&gt;</a:t>
            </a:r>
            <a:r>
              <a:rPr lang="ko-KR" altLang="en-US" dirty="0" smtClean="0"/>
              <a:t>는 당시 영국 민중들에게 널리 읽혔는데 그는 이 역사책의 집필을 역사시대보다 훨씬 이전의 우주 발생으로부터 시작해 인류가 나타나기 이전 시대에 많은 지면을 할애했다</a:t>
            </a:r>
            <a:r>
              <a:rPr lang="en-US" altLang="ko-KR" dirty="0" smtClean="0"/>
              <a:t>. </a:t>
            </a:r>
            <a:r>
              <a:rPr lang="ko-KR" altLang="en-US" b="1" dirty="0" smtClean="0"/>
              <a:t>이는 수많은 생물 종 가운데 하나의 종으로서 인류를 바라보고 인종적인 편견이나 국가주의를 배격해 종합적인 인류사 서술을 모색</a:t>
            </a:r>
            <a:r>
              <a:rPr lang="ko-KR" altLang="en-US" dirty="0" smtClean="0"/>
              <a:t>하고자 한 것이다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ko-KR" altLang="en-US" b="1" dirty="0" smtClean="0"/>
              <a:t>과학기술 발전의 전쟁가능성 예고</a:t>
            </a:r>
            <a:r>
              <a:rPr lang="ko-KR" altLang="en-US" dirty="0" smtClean="0"/>
              <a:t> </a:t>
            </a:r>
            <a:br>
              <a:rPr lang="ko-KR" altLang="en-US" dirty="0" smtClean="0"/>
            </a:br>
            <a:br>
              <a:rPr lang="ko-KR" altLang="en-US" dirty="0" smtClean="0"/>
            </a:br>
            <a:r>
              <a:rPr lang="en-US" altLang="ko-KR" dirty="0" smtClean="0"/>
              <a:t>1920~1930</a:t>
            </a:r>
            <a:r>
              <a:rPr lang="ko-KR" altLang="en-US" dirty="0" smtClean="0"/>
              <a:t>년대에 </a:t>
            </a:r>
            <a:r>
              <a:rPr lang="ko-KR" altLang="en-US" dirty="0" err="1" smtClean="0"/>
              <a:t>웰스는</a:t>
            </a:r>
            <a:r>
              <a:rPr lang="ko-KR" altLang="en-US" dirty="0" smtClean="0"/>
              <a:t> 세계에서 가장 영향력 있는 사상가로 여겨지고 있었으며 유럽과 미국의 언론사에서 가장 중요시하는 칼럼니스트 가운데 한 사람이었다</a:t>
            </a:r>
            <a:r>
              <a:rPr lang="en-US" altLang="ko-KR" dirty="0" smtClean="0"/>
              <a:t>. </a:t>
            </a:r>
            <a:r>
              <a:rPr lang="ko-KR" altLang="en-US" b="1" dirty="0" err="1" smtClean="0"/>
              <a:t>웰스</a:t>
            </a:r>
            <a:r>
              <a:rPr lang="ko-KR" altLang="en-US" dirty="0" err="1" smtClean="0"/>
              <a:t>가</a:t>
            </a:r>
            <a:r>
              <a:rPr lang="ko-KR" altLang="en-US" dirty="0" smtClean="0"/>
              <a:t> 당시 책이나 칼럼을 통해 주장했던 것은 “</a:t>
            </a:r>
            <a:r>
              <a:rPr lang="ko-KR" altLang="en-US" b="1" dirty="0" smtClean="0"/>
              <a:t>세계정부의 필요성</a:t>
            </a:r>
            <a:r>
              <a:rPr lang="ko-KR" altLang="en-US" dirty="0" smtClean="0"/>
              <a:t>”이었다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ko-KR" altLang="en-US" dirty="0" smtClean="0"/>
              <a:t>제</a:t>
            </a:r>
            <a:r>
              <a:rPr lang="en-US" altLang="ko-KR" dirty="0" smtClean="0"/>
              <a:t>1</a:t>
            </a:r>
            <a:r>
              <a:rPr lang="ko-KR" altLang="en-US" dirty="0" smtClean="0"/>
              <a:t>차 세계대전으로 인한 고통을 지켜본 </a:t>
            </a:r>
            <a:r>
              <a:rPr lang="ko-KR" altLang="en-US" dirty="0" err="1" smtClean="0"/>
              <a:t>웰스는</a:t>
            </a:r>
            <a:r>
              <a:rPr lang="ko-KR" altLang="en-US" dirty="0" smtClean="0"/>
              <a:t> 국제연맹</a:t>
            </a:r>
            <a:r>
              <a:rPr lang="en-US" altLang="ko-KR" dirty="0" smtClean="0"/>
              <a:t>(League of Nations)</a:t>
            </a:r>
            <a:r>
              <a:rPr lang="ko-KR" altLang="en-US" dirty="0" smtClean="0"/>
              <a:t>의 창설을 지지하고 지식인들이 권력을 획득해야 한다고 강하게 주장했다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이런 주장으로 인해 </a:t>
            </a:r>
            <a:r>
              <a:rPr lang="ko-KR" altLang="en-US" dirty="0" err="1" smtClean="0"/>
              <a:t>웰스는</a:t>
            </a:r>
            <a:r>
              <a:rPr lang="ko-KR" altLang="en-US" dirty="0" smtClean="0"/>
              <a:t> 몇몇 사회주의자들에 의해 “엘리트주의자”라는 비난을 받기도 했다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ko-KR" altLang="en-US" dirty="0" err="1" smtClean="0"/>
              <a:t>웰스의</a:t>
            </a:r>
            <a:r>
              <a:rPr lang="ko-KR" altLang="en-US" dirty="0" smtClean="0"/>
              <a:t> 작품은 미래에 대한 비관적인 전망을 내놓은 것이 대부분이지만 이는 공상과학소설을 이용해 사회의 모순을 드러내면서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자본주의가 지속될 경우 계급간의 차이가 더욱더 극명해져 어두운 미래가 올지도 모른다는 경고를 한 것으로 이해되고 있다</a:t>
            </a:r>
            <a:r>
              <a:rPr lang="en-US" altLang="ko-KR" dirty="0" smtClean="0"/>
              <a:t>. 2</a:t>
            </a:r>
            <a:r>
              <a:rPr lang="ko-KR" altLang="en-US" dirty="0" smtClean="0"/>
              <a:t>차 세계대전 당시에도 </a:t>
            </a:r>
            <a:r>
              <a:rPr lang="ko-KR" altLang="en-US" dirty="0" err="1" smtClean="0"/>
              <a:t>웰스는</a:t>
            </a:r>
            <a:r>
              <a:rPr lang="ko-KR" altLang="en-US" dirty="0" smtClean="0"/>
              <a:t> 미래 세계에 대한 경고를 계속하다 전쟁이 끝난 뒤 </a:t>
            </a:r>
            <a:r>
              <a:rPr lang="en-US" altLang="ko-KR" dirty="0" smtClean="0"/>
              <a:t>1946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8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13</a:t>
            </a:r>
            <a:r>
              <a:rPr lang="ko-KR" altLang="en-US" dirty="0" smtClean="0"/>
              <a:t>일 사망했다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ko-KR" altLang="en-US" dirty="0" err="1" smtClean="0"/>
              <a:t>웰스는</a:t>
            </a:r>
            <a:r>
              <a:rPr lang="ko-KR" altLang="en-US" dirty="0" smtClean="0"/>
              <a:t> ‘예언자’</a:t>
            </a:r>
            <a:r>
              <a:rPr lang="ko-KR" altLang="en-US" dirty="0" err="1" smtClean="0"/>
              <a:t>로도</a:t>
            </a:r>
            <a:r>
              <a:rPr lang="ko-KR" altLang="en-US" dirty="0" smtClean="0"/>
              <a:t> 알려져 있는데 그는 탱크나 원자폭탄이 만들어지기 훨씬 전에 그것들이 전쟁에 이용될 것임을 얘기했고 </a:t>
            </a:r>
            <a:r>
              <a:rPr lang="ko-KR" altLang="en-US" dirty="0" err="1" smtClean="0"/>
              <a:t>라이트</a:t>
            </a:r>
            <a:r>
              <a:rPr lang="ko-KR" altLang="en-US" dirty="0" smtClean="0"/>
              <a:t> 형제가 비행시험에 성공한 지 얼마 지나지 않아 비행기를 이용한 폭탄과 가스의 살포를 예언하기도 했다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ko-KR" altLang="en-US" dirty="0" smtClean="0"/>
              <a:t>진정한 세계인의 관점에서 인류의 과거를 연구하고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과학적 상상력으로 미래의 세계를 예측한 작가 </a:t>
            </a:r>
            <a:r>
              <a:rPr lang="en-US" altLang="ko-KR" dirty="0" smtClean="0"/>
              <a:t>H.G. </a:t>
            </a:r>
            <a:r>
              <a:rPr lang="ko-KR" altLang="en-US" dirty="0" err="1" smtClean="0"/>
              <a:t>웰스는</a:t>
            </a:r>
            <a:r>
              <a:rPr lang="ko-KR" altLang="en-US" dirty="0" smtClean="0"/>
              <a:t> 현실에서는 인류가 </a:t>
            </a:r>
            <a:r>
              <a:rPr lang="ko-KR" altLang="en-US" dirty="0" err="1" smtClean="0"/>
              <a:t>실현해야할</a:t>
            </a:r>
            <a:r>
              <a:rPr lang="ko-KR" altLang="en-US" dirty="0" smtClean="0"/>
              <a:t> 사상으로서의 사회주의를 위해 노력해온 진정한 사회주의자였다</a:t>
            </a:r>
            <a:r>
              <a:rPr lang="en-US" altLang="ko-KR" dirty="0" smtClean="0"/>
              <a:t>.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ko-KR" altLang="en-US" dirty="0" smtClean="0"/>
              <a:t>우주전쟁</a:t>
            </a:r>
            <a:endParaRPr lang="en-US" altLang="ko-KR" dirty="0" smtClean="0"/>
          </a:p>
          <a:p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우주전쟁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은 화성에 사는 고등생물이 새로운 병기를 이용하여 지구를 침략한다는 내용의 이야기인데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이를 통해 당시 세계 곳곳을 침략하여 식민지를 수탈하던 영국 제국주의에 대한 비판을 시도했다는 것이다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입장을 바꾸어 지구를 침략한 화성인의 자리에 영국을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침략당한 영국의 자리에 식민지를 놓고 읽어보라는 것이다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ko-KR" altLang="en-US" dirty="0" smtClean="0"/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이것이 이 소설을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두 행성들 간에 벌어진 전쟁을 묘사하고 있는 단순한 과학소설 내지 미지의 존재와 광대무변한 우주에 대한 인간들의 근원적인 호기심과 공포에 호소하는 공포문학으로 읽어서는 곤란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문학평론가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조성면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)'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하다는 근거가 되고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웰스가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과학의 미래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과학의 진보 발전에 수반하는 사회생활의 변천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도덕의 변화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인류의 진화 등의 문제가 과학소설의 중심문제라는 사실을 간파하고 문화비평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문명비평으로서의 과학소설의 일면을 개척했다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두산 백과사전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)'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라는 평가를 받는 이유의 하나가 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9788D-091D-4A53-B0BA-7536BB360249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dirty="0" smtClean="0"/>
              <a:t>4.5</a:t>
            </a:r>
            <a:r>
              <a:rPr lang="ko-KR" altLang="en-US" dirty="0" smtClean="0"/>
              <a:t>미터</a:t>
            </a:r>
            <a:endParaRPr lang="en-US" altLang="ko-KR" dirty="0" smtClean="0"/>
          </a:p>
          <a:p>
            <a:r>
              <a:rPr lang="en-US" altLang="ko-KR" dirty="0" smtClean="0"/>
              <a:t>20</a:t>
            </a:r>
            <a:r>
              <a:rPr lang="ko-KR" altLang="en-US" dirty="0" smtClean="0"/>
              <a:t>톤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ko-KR" altLang="en-US" sz="1200" dirty="0" smtClean="0"/>
              <a:t>남태평양의 한가운데에 있는 작은 섬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해안선을 따라 인간의 형상을 하고 있는 거대한 석상들이 서 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키가 작게는 </a:t>
            </a:r>
            <a:r>
              <a:rPr lang="en-US" altLang="ko-KR" sz="1200" dirty="0" smtClean="0"/>
              <a:t>2m</a:t>
            </a:r>
            <a:r>
              <a:rPr lang="ko-KR" altLang="en-US" sz="1200" dirty="0" smtClean="0"/>
              <a:t>서 크게는 </a:t>
            </a:r>
            <a:r>
              <a:rPr lang="en-US" altLang="ko-KR" sz="1200" dirty="0" smtClean="0"/>
              <a:t>10m</a:t>
            </a:r>
            <a:r>
              <a:rPr lang="ko-KR" altLang="en-US" sz="1200" dirty="0" smtClean="0"/>
              <a:t>에 이른다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ko-KR" altLang="en-US" sz="1200" dirty="0" err="1" smtClean="0"/>
              <a:t>채석장엔미처완성하지못한모아이석상들이이리저리흩어져있다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이 석상들은 언제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누가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왜 만들었을까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박물관에 있는 ‘</a:t>
            </a:r>
            <a:r>
              <a:rPr lang="ko-KR" altLang="en-US" sz="1200" dirty="0" err="1" smtClean="0"/>
              <a:t>롱고롱고</a:t>
            </a:r>
            <a:r>
              <a:rPr lang="ko-KR" altLang="en-US" sz="1200" dirty="0" smtClean="0"/>
              <a:t>’ </a:t>
            </a:r>
            <a:r>
              <a:rPr lang="ko-KR" altLang="en-US" sz="1200" dirty="0" err="1" smtClean="0"/>
              <a:t>서판엔</a:t>
            </a:r>
            <a:r>
              <a:rPr lang="ko-KR" altLang="en-US" sz="1200" dirty="0" smtClean="0"/>
              <a:t> 새</a:t>
            </a:r>
            <a:r>
              <a:rPr lang="en-US" altLang="ko-KR" sz="1200" dirty="0" smtClean="0"/>
              <a:t>·</a:t>
            </a:r>
            <a:r>
              <a:rPr lang="ko-KR" altLang="en-US" sz="1200" dirty="0" smtClean="0"/>
              <a:t>태양</a:t>
            </a:r>
            <a:r>
              <a:rPr lang="en-US" altLang="ko-KR" sz="1200" dirty="0" smtClean="0"/>
              <a:t>·</a:t>
            </a:r>
            <a:r>
              <a:rPr lang="ko-KR" altLang="en-US" sz="1200" dirty="0" smtClean="0"/>
              <a:t>나무</a:t>
            </a:r>
            <a:r>
              <a:rPr lang="en-US" altLang="ko-KR" sz="1200" dirty="0" smtClean="0"/>
              <a:t>·</a:t>
            </a:r>
            <a:r>
              <a:rPr lang="ko-KR" altLang="en-US" sz="1200" dirty="0" smtClean="0"/>
              <a:t>물고기 등의 </a:t>
            </a:r>
            <a:r>
              <a:rPr lang="ko-KR" altLang="en-US" sz="1200" dirty="0" err="1" smtClean="0"/>
              <a:t>사믈을</a:t>
            </a:r>
            <a:r>
              <a:rPr lang="ko-KR" altLang="en-US" sz="1200" dirty="0" smtClean="0"/>
              <a:t> 닮은 상형문자가 새겨져 있지만 아직도 해독이 안돼 석상의 비밀은 아직도 미스터리로 남아 있다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br>
              <a:rPr lang="en-US" altLang="ko-KR" sz="1200" dirty="0" smtClean="0"/>
            </a:br>
            <a:r>
              <a:rPr lang="en-US" altLang="ko-KR" sz="1200" dirty="0" smtClean="0"/>
              <a:t>‘</a:t>
            </a:r>
            <a:r>
              <a:rPr lang="ko-KR" altLang="en-US" sz="1200" dirty="0" smtClean="0"/>
              <a:t>칠레에서 서쪽으로 </a:t>
            </a:r>
            <a:r>
              <a:rPr lang="en-US" altLang="ko-KR" sz="1200" dirty="0" smtClean="0"/>
              <a:t>3700km </a:t>
            </a:r>
            <a:r>
              <a:rPr lang="ko-KR" altLang="en-US" sz="1200" dirty="0" smtClean="0"/>
              <a:t>떨어진 남태평양 한가운데에 작은 섬 하나가 외롭게 떠 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이 섬에는 누가 언제 무슨 용도로 만들었는지 모르는 거대한 석상들이 있다</a:t>
            </a:r>
            <a:r>
              <a:rPr lang="en-US" altLang="ko-KR" sz="1200" dirty="0" smtClean="0"/>
              <a:t>. </a:t>
            </a:r>
            <a:br>
              <a:rPr lang="en-US" altLang="ko-KR" sz="1200" dirty="0" smtClean="0"/>
            </a:br>
            <a:br>
              <a:rPr lang="en-US" altLang="ko-KR" sz="1200" dirty="0" smtClean="0"/>
            </a:br>
            <a:r>
              <a:rPr lang="en-US" altLang="ko-KR" sz="1200" dirty="0" smtClean="0"/>
              <a:t>1722</a:t>
            </a:r>
            <a:r>
              <a:rPr lang="ko-KR" altLang="en-US" sz="1200" dirty="0" smtClean="0"/>
              <a:t>년 </a:t>
            </a:r>
            <a:r>
              <a:rPr lang="en-US" altLang="ko-KR" sz="1200" dirty="0" smtClean="0"/>
              <a:t>4</a:t>
            </a:r>
            <a:r>
              <a:rPr lang="ko-KR" altLang="en-US" sz="1200" dirty="0" smtClean="0"/>
              <a:t>월 </a:t>
            </a:r>
            <a:r>
              <a:rPr lang="en-US" altLang="ko-KR" sz="1200" dirty="0" smtClean="0"/>
              <a:t>5</a:t>
            </a:r>
            <a:r>
              <a:rPr lang="ko-KR" altLang="en-US" sz="1200" dirty="0" smtClean="0"/>
              <a:t>일 부활절 저녁 네덜란드 선장 야코프 </a:t>
            </a:r>
            <a:r>
              <a:rPr lang="ko-KR" altLang="en-US" sz="1200" dirty="0" err="1" smtClean="0"/>
              <a:t>로헤베인은</a:t>
            </a:r>
            <a:r>
              <a:rPr lang="ko-KR" altLang="en-US" sz="1200" dirty="0" smtClean="0"/>
              <a:t> 이상한 석상들이 있는 이 섬을 발견한다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그리고 이 섬을 </a:t>
            </a:r>
            <a:r>
              <a:rPr lang="ko-KR" altLang="en-US" sz="1200" dirty="0" err="1" smtClean="0"/>
              <a:t>이스터</a:t>
            </a:r>
            <a:r>
              <a:rPr lang="ko-KR" altLang="en-US" sz="1200" dirty="0" smtClean="0"/>
              <a:t> 섬이라 명명한다</a:t>
            </a:r>
            <a:r>
              <a:rPr lang="en-US" altLang="ko-KR" sz="1200" dirty="0" smtClean="0"/>
              <a:t>. </a:t>
            </a:r>
            <a:r>
              <a:rPr lang="ko-KR" altLang="en-US" sz="1200" dirty="0" err="1" smtClean="0"/>
              <a:t>이스터</a:t>
            </a:r>
            <a:r>
              <a:rPr lang="ko-KR" altLang="en-US" sz="1200" dirty="0" smtClean="0"/>
              <a:t> 섬은 그렇게 세상 사람들에게 알려지기 시작했다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현재 </a:t>
            </a:r>
            <a:r>
              <a:rPr lang="ko-KR" altLang="en-US" sz="1200" dirty="0" err="1" smtClean="0"/>
              <a:t>이스터</a:t>
            </a:r>
            <a:r>
              <a:rPr lang="ko-KR" altLang="en-US" sz="1200" dirty="0" smtClean="0"/>
              <a:t> 섬은 </a:t>
            </a:r>
            <a:r>
              <a:rPr lang="ko-KR" altLang="en-US" sz="1200" dirty="0" err="1" smtClean="0"/>
              <a:t>칠레령이다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칠레의 공식명칭은 </a:t>
            </a:r>
            <a:r>
              <a:rPr lang="ko-KR" altLang="en-US" sz="1200" dirty="0" err="1" smtClean="0"/>
              <a:t>이슬라</a:t>
            </a:r>
            <a:r>
              <a:rPr lang="ko-KR" altLang="en-US" sz="1200" dirty="0" smtClean="0"/>
              <a:t> 데 </a:t>
            </a:r>
            <a:r>
              <a:rPr lang="ko-KR" altLang="en-US" sz="1200" dirty="0" err="1" smtClean="0"/>
              <a:t>파스쿠아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하지만 그곳 사람들은 </a:t>
            </a:r>
            <a:r>
              <a:rPr lang="ko-KR" altLang="en-US" sz="1200" dirty="0" err="1" smtClean="0"/>
              <a:t>라파누이</a:t>
            </a:r>
            <a:r>
              <a:rPr lang="ko-KR" altLang="en-US" sz="1200" dirty="0" smtClean="0"/>
              <a:t> 섬이라 부른다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br>
              <a:rPr lang="en-US" altLang="ko-KR" sz="1200" dirty="0" smtClean="0"/>
            </a:br>
            <a:r>
              <a:rPr lang="ko-KR" altLang="en-US" sz="1200" dirty="0" smtClean="0"/>
              <a:t>승객 </a:t>
            </a:r>
            <a:r>
              <a:rPr lang="en-US" altLang="ko-KR" sz="1200" dirty="0" smtClean="0"/>
              <a:t>200</a:t>
            </a:r>
            <a:r>
              <a:rPr lang="ko-KR" altLang="en-US" sz="1200" dirty="0" smtClean="0"/>
              <a:t>여명을 태운 </a:t>
            </a:r>
            <a:r>
              <a:rPr lang="ko-KR" altLang="en-US" sz="1200" dirty="0" err="1" smtClean="0"/>
              <a:t>란칠레</a:t>
            </a:r>
            <a:r>
              <a:rPr lang="ko-KR" altLang="en-US" sz="1200" dirty="0" smtClean="0"/>
              <a:t> 항공기가 칠레 </a:t>
            </a:r>
            <a:r>
              <a:rPr lang="ko-KR" altLang="en-US" sz="1200" dirty="0" err="1" smtClean="0"/>
              <a:t>산티아고</a:t>
            </a:r>
            <a:r>
              <a:rPr lang="ko-KR" altLang="en-US" sz="1200" dirty="0" smtClean="0"/>
              <a:t> 공항을 이륙했다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기내에는 세계 각국에서 신비한 석상을 </a:t>
            </a:r>
            <a:r>
              <a:rPr lang="ko-KR" altLang="en-US" sz="1200" dirty="0" err="1" smtClean="0"/>
              <a:t>보러오는</a:t>
            </a:r>
            <a:r>
              <a:rPr lang="ko-KR" altLang="en-US" sz="1200" dirty="0" smtClean="0"/>
              <a:t> 여행자들과 칠레 본토 사람들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그리고 눈이 부리부리한 </a:t>
            </a:r>
            <a:r>
              <a:rPr lang="ko-KR" altLang="en-US" sz="1200" dirty="0" err="1" smtClean="0"/>
              <a:t>이스터</a:t>
            </a:r>
            <a:r>
              <a:rPr lang="ko-KR" altLang="en-US" sz="1200" dirty="0" smtClean="0"/>
              <a:t> 섬 주민인 </a:t>
            </a:r>
            <a:r>
              <a:rPr lang="ko-KR" altLang="en-US" sz="1200" dirty="0" err="1" smtClean="0"/>
              <a:t>라파누이들이</a:t>
            </a:r>
            <a:r>
              <a:rPr lang="ko-KR" altLang="en-US" sz="1200" dirty="0" smtClean="0"/>
              <a:t> 타고 있었다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비행기는 태평양 상공을 </a:t>
            </a:r>
            <a:r>
              <a:rPr lang="en-US" altLang="ko-KR" sz="1200" dirty="0" smtClean="0"/>
              <a:t>4</a:t>
            </a:r>
            <a:r>
              <a:rPr lang="ko-KR" altLang="en-US" sz="1200" dirty="0" smtClean="0"/>
              <a:t>시간 정도 날아 </a:t>
            </a:r>
            <a:r>
              <a:rPr lang="ko-KR" altLang="en-US" sz="1200" dirty="0" err="1" smtClean="0"/>
              <a:t>이스터</a:t>
            </a:r>
            <a:r>
              <a:rPr lang="ko-KR" altLang="en-US" sz="1200" dirty="0" smtClean="0"/>
              <a:t> 섬에 우리를 내려 주었다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나는 시계를 칠레 본토 시간에서 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시간 밀어두어야 했다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br>
              <a:rPr lang="en-US" altLang="ko-KR" sz="1200" dirty="0" smtClean="0"/>
            </a:br>
            <a:r>
              <a:rPr lang="ko-KR" altLang="en-US" sz="1200" dirty="0" err="1" smtClean="0"/>
              <a:t>마타베리</a:t>
            </a:r>
            <a:r>
              <a:rPr lang="ko-KR" altLang="en-US" sz="1200" dirty="0" smtClean="0"/>
              <a:t> 공항에는 열대화로 만든 목걸이를 손에 들고 마중 나온 </a:t>
            </a:r>
            <a:r>
              <a:rPr lang="ko-KR" altLang="en-US" sz="1200" dirty="0" err="1" smtClean="0"/>
              <a:t>라파누이들로</a:t>
            </a:r>
            <a:r>
              <a:rPr lang="ko-KR" altLang="en-US" sz="1200" dirty="0" smtClean="0"/>
              <a:t> 북새통을 이루고 있었다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미간이 좁은 마오리족 특유의 눈을 반짝이며 육지에서 온 사람들을 반기는 </a:t>
            </a:r>
            <a:r>
              <a:rPr lang="ko-KR" altLang="en-US" sz="1200" dirty="0" err="1" smtClean="0"/>
              <a:t>라파누이들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그들의 건강한 눈빛으로 섬은 활기가 있어 보였다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br>
              <a:rPr lang="en-US" altLang="ko-KR" sz="1200" dirty="0" smtClean="0"/>
            </a:br>
            <a:r>
              <a:rPr lang="ko-KR" altLang="en-US" sz="1200" dirty="0" smtClean="0"/>
              <a:t>섬 주민 대부분이 모여 사는 </a:t>
            </a:r>
            <a:r>
              <a:rPr lang="ko-KR" altLang="en-US" sz="1200" dirty="0" err="1" smtClean="0"/>
              <a:t>항가로아</a:t>
            </a:r>
            <a:r>
              <a:rPr lang="ko-KR" altLang="en-US" sz="1200" dirty="0" smtClean="0"/>
              <a:t> 마을로 들어온다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선착장에 사진으로만 보아오던 거인 석상들이 마을을 향해 서 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섬에는 현재 </a:t>
            </a:r>
            <a:r>
              <a:rPr lang="ko-KR" altLang="en-US" sz="1200" dirty="0" err="1" smtClean="0"/>
              <a:t>모아이라</a:t>
            </a:r>
            <a:r>
              <a:rPr lang="ko-KR" altLang="en-US" sz="1200" dirty="0" smtClean="0"/>
              <a:t> 불리는 석상 </a:t>
            </a:r>
            <a:r>
              <a:rPr lang="en-US" altLang="ko-KR" sz="1200" dirty="0" smtClean="0"/>
              <a:t>900</a:t>
            </a:r>
            <a:r>
              <a:rPr lang="ko-KR" altLang="en-US" sz="1200" dirty="0" smtClean="0"/>
              <a:t>기가 남아 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작은 것은 </a:t>
            </a:r>
            <a:r>
              <a:rPr lang="en-US" altLang="ko-KR" sz="1200" dirty="0" smtClean="0"/>
              <a:t>2m </a:t>
            </a:r>
            <a:r>
              <a:rPr lang="ko-KR" altLang="en-US" sz="1200" dirty="0" smtClean="0"/>
              <a:t>남짓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큰 것은 </a:t>
            </a:r>
            <a:r>
              <a:rPr lang="en-US" altLang="ko-KR" sz="1200" dirty="0" smtClean="0"/>
              <a:t>10m</a:t>
            </a:r>
            <a:r>
              <a:rPr lang="ko-KR" altLang="en-US" sz="1200" dirty="0" smtClean="0"/>
              <a:t>에 이른다</a:t>
            </a:r>
            <a:r>
              <a:rPr lang="en-US" altLang="ko-KR" sz="1200" dirty="0" smtClean="0"/>
              <a:t>. </a:t>
            </a:r>
            <a:r>
              <a:rPr lang="ko-KR" altLang="en-US" sz="1200" dirty="0" err="1" smtClean="0"/>
              <a:t>라노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라라쿠</a:t>
            </a:r>
            <a:r>
              <a:rPr lang="ko-KR" altLang="en-US" sz="1200" dirty="0" smtClean="0"/>
              <a:t> 채석장에는 아직 완성되지 않은 </a:t>
            </a:r>
            <a:r>
              <a:rPr lang="ko-KR" altLang="en-US" sz="1200" dirty="0" err="1" smtClean="0"/>
              <a:t>모아이가</a:t>
            </a:r>
            <a:r>
              <a:rPr lang="ko-KR" altLang="en-US" sz="1200" dirty="0" smtClean="0"/>
              <a:t> 있는데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크기가 무려 </a:t>
            </a:r>
            <a:r>
              <a:rPr lang="en-US" altLang="ko-KR" sz="1200" dirty="0" smtClean="0"/>
              <a:t>20m </a:t>
            </a:r>
            <a:r>
              <a:rPr lang="ko-KR" altLang="en-US" sz="1200" dirty="0" smtClean="0"/>
              <a:t>가 넘는다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br>
              <a:rPr lang="en-US" altLang="ko-KR" sz="1200" dirty="0" smtClean="0"/>
            </a:br>
            <a:r>
              <a:rPr lang="ko-KR" altLang="en-US" sz="1200" dirty="0" err="1" smtClean="0"/>
              <a:t>이스터</a:t>
            </a:r>
            <a:r>
              <a:rPr lang="ko-KR" altLang="en-US" sz="1200" dirty="0" smtClean="0"/>
              <a:t> 섬에서 가장 높은 곳인 </a:t>
            </a:r>
            <a:r>
              <a:rPr lang="ko-KR" altLang="en-US" sz="1200" dirty="0" err="1" smtClean="0"/>
              <a:t>테라바카산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해발 </a:t>
            </a:r>
            <a:r>
              <a:rPr lang="en-US" altLang="ko-KR" sz="1200" dirty="0" smtClean="0"/>
              <a:t>502m)</a:t>
            </a:r>
            <a:r>
              <a:rPr lang="ko-KR" altLang="en-US" sz="1200" dirty="0" smtClean="0"/>
              <a:t>에 올랐다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사방이 바다다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절해고도에 와 있음을 온 몸으로 느낀다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나는 북쪽 바다를 보며 저 바다 끝 어디쯤 한국이 있을까 가늠해 보았다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한국에서 이곳까지 </a:t>
            </a:r>
            <a:r>
              <a:rPr lang="en-US" altLang="ko-KR" sz="1200" dirty="0" smtClean="0"/>
              <a:t>1</a:t>
            </a:r>
            <a:r>
              <a:rPr lang="ko-KR" altLang="en-US" sz="1200" dirty="0" smtClean="0"/>
              <a:t>만</a:t>
            </a:r>
            <a:r>
              <a:rPr lang="en-US" altLang="ko-KR" sz="1200" dirty="0" smtClean="0"/>
              <a:t>6000km</a:t>
            </a:r>
            <a:r>
              <a:rPr lang="ko-KR" altLang="en-US" sz="1200" dirty="0" smtClean="0"/>
              <a:t>라고 한다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숫자 개념이 약한 나로서는 그저 막연히 참 먼 곳까지 왔구나 하고 느낄 뿐이다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ko-KR" altLang="en-US" sz="1200" dirty="0" smtClean="0"/>
              <a:t>출처</a:t>
            </a:r>
            <a:r>
              <a:rPr lang="en-US" altLang="ko-KR" sz="1200" dirty="0" smtClean="0"/>
              <a:t>:</a:t>
            </a:r>
            <a:r>
              <a:rPr lang="en-US" altLang="ko-KR" sz="1200" u="sng" dirty="0" smtClean="0">
                <a:hlinkClick r:id="rId3"/>
              </a:rPr>
              <a:t>[</a:t>
            </a:r>
            <a:r>
              <a:rPr lang="ko-KR" altLang="en-US" sz="1200" u="sng" dirty="0" smtClean="0">
                <a:hlinkClick r:id="rId3"/>
              </a:rPr>
              <a:t>사진</a:t>
            </a:r>
            <a:r>
              <a:rPr lang="en-US" altLang="ko-KR" sz="1200" u="sng" dirty="0" smtClean="0">
                <a:hlinkClick r:id="rId3"/>
              </a:rPr>
              <a:t>]</a:t>
            </a:r>
            <a:r>
              <a:rPr lang="en-US" altLang="ko-KR" sz="1200" u="sng" dirty="0" err="1" smtClean="0">
                <a:hlinkClick r:id="rId3"/>
              </a:rPr>
              <a:t>Moai</a:t>
            </a:r>
            <a:r>
              <a:rPr lang="en-US" altLang="ko-KR" sz="1200" u="sng" dirty="0" smtClean="0">
                <a:hlinkClick r:id="rId3"/>
              </a:rPr>
              <a:t>-</a:t>
            </a:r>
            <a:r>
              <a:rPr lang="ko-KR" altLang="en-US" sz="1200" u="sng" dirty="0" err="1" smtClean="0">
                <a:hlinkClick r:id="rId3"/>
              </a:rPr>
              <a:t>이스터</a:t>
            </a:r>
            <a:r>
              <a:rPr lang="ko-KR" altLang="en-US" sz="1200" u="sng" dirty="0" smtClean="0">
                <a:hlinkClick r:id="rId3"/>
              </a:rPr>
              <a:t> 섬의 </a:t>
            </a:r>
            <a:r>
              <a:rPr lang="ko-KR" altLang="en-US" sz="1200" u="sng" dirty="0" err="1" smtClean="0">
                <a:hlinkClick r:id="rId3"/>
              </a:rPr>
              <a:t>모아이</a:t>
            </a:r>
            <a:r>
              <a:rPr lang="ko-KR" altLang="en-US" sz="1200" u="sng" dirty="0" smtClean="0">
                <a:hlinkClick r:id="rId3"/>
              </a:rPr>
              <a:t> 석상</a:t>
            </a:r>
            <a:r>
              <a:rPr lang="en-US" altLang="ko-KR" sz="1200" u="sng" dirty="0" smtClean="0">
                <a:hlinkClick r:id="rId3"/>
              </a:rPr>
              <a:t>, </a:t>
            </a:r>
            <a:r>
              <a:rPr lang="ko-KR" altLang="en-US" sz="1200" u="sng" dirty="0" smtClean="0">
                <a:hlinkClick r:id="rId3"/>
              </a:rPr>
              <a:t>어떤 비밀을 간직하고 있을까</a:t>
            </a:r>
            <a:endParaRPr lang="en-US" altLang="ko-KR" sz="1200" u="sng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ko-KR" sz="1200" u="sng" dirty="0" smtClean="0"/>
          </a:p>
          <a:p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이스터섬과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모아이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  <a:br>
              <a:rPr lang="ko-KR" altLang="en-US" dirty="0" smtClean="0"/>
            </a:br>
            <a:b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섬은 본디 외롭다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망망한 바다에 홀로 서서 늘 대상을 그려야 하는 숙명 탓이다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뭍에서 수 십 리만 떨어져도 그러한데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거리를 가늠하기 힘들 정도로 아득한 곳에 자리한 섬은 오죽하랴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이런 의미에서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이스터섬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(Easter  Island)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은 세상에서 가장 고독한 섬이다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ko-KR" altLang="en-US" sz="1200" dirty="0" smtClean="0"/>
              <a:t> </a:t>
            </a:r>
            <a:b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칠레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령의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이스터섬은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본토에서 무려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3800km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나 떨어져 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남태평양 폴리네시아 동쪽 끝에 위치한 이 화산섬으로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가기위해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칠레 수도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산티아고에서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비행기를 탔다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5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시간을 쉼 없이 날아서야 태평양 한 가운데 오도카니 자리한 섬에 도착할 수 있었다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b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섬의 원래 이름은 원주민 언어로 ‘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큰섬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’을 뜻하는 ‘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라파누이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이스터섬이란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명칭은 네덜란드 탐험가가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1722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부활절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(Easter day)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 섬을 발견한 데서 유래했다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1888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칠레가 섬을 소유한 이후 스페인어로 ‘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이슬라데파스쿠아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’라 명명했지만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여전히 전 세계적으로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이스터섬으로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통용되고 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b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여담이지만 나는 제국주의 냄새가 짙게 베인 ‘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이스터섬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’이나 ‘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이슬라데파스쿠아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’보다 ‘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라파누이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’란 본래 이름이 맘에 든다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저들이 크리스마스에 제주도를 발견하고는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제 멋대로 ‘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크리스마스섬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 따위로 부른다면 얼마나 어의가 없겠는가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b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이스터섬이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세인의 입에 오르내리게 된 것은 거대한 인면석상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모아이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때문이다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1m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 작은 석상에서부터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30m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 이르는 거대한 석상까지 이스터섬에는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550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 구의 모아이가 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누가 무슨 연유로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모아이를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만들었는지 아직 정확히 밝혀진 바가 없다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또 학계에선 당시 기술로 수 십 톤의 돌덩이를 정교하게 깎고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이를 해안 곳곳으로 옮긴 사실을 불가사의하게 여기고 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b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이런 까닭에 부풀리기 좋아하는 몽상가들은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외계인설을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주장하거나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모아이가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스스로 걸어 다니는 신물이었다고 믿는다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황당한 얘기 같지만 실제 섬을 둘러보면 ‘진짜 그런 게 아닐까’하는 착각이 든다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만큼 섬은 신비로 가득하다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ko-KR" altLang="en-US" sz="1200" dirty="0" smtClean="0"/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9788D-091D-4A53-B0BA-7536BB360249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</a:t>
            </a:r>
            <a:r>
              <a:rPr lang="ko-KR" altLang="en-US" dirty="0" smtClean="0"/>
              <a:t>차대전이 </a:t>
            </a:r>
            <a:r>
              <a:rPr lang="ko-KR" altLang="en-US" dirty="0" err="1" smtClean="0"/>
              <a:t>끝이난</a:t>
            </a:r>
            <a:r>
              <a:rPr lang="ko-KR" altLang="en-US" dirty="0" smtClean="0"/>
              <a:t> </a:t>
            </a:r>
            <a:r>
              <a:rPr lang="en-US" altLang="ko-KR" dirty="0" smtClean="0"/>
              <a:t>1920</a:t>
            </a:r>
            <a:r>
              <a:rPr lang="ko-KR" altLang="en-US" dirty="0" smtClean="0"/>
              <a:t>년 영국의 상인 </a:t>
            </a:r>
            <a:r>
              <a:rPr lang="en-US" altLang="ko-KR" dirty="0" smtClean="0"/>
              <a:t>1</a:t>
            </a:r>
            <a:r>
              <a:rPr lang="ko-KR" altLang="en-US" dirty="0" smtClean="0"/>
              <a:t>명은 아버지의 </a:t>
            </a:r>
            <a:r>
              <a:rPr lang="ko-KR" altLang="en-US" dirty="0" err="1" smtClean="0"/>
              <a:t>일처리를</a:t>
            </a:r>
            <a:r>
              <a:rPr lang="ko-KR" altLang="en-US" dirty="0" smtClean="0"/>
              <a:t> 위하여 터키의 이스탄불로 향하게 된다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r>
              <a:rPr lang="ko-KR" altLang="en-US" dirty="0" smtClean="0"/>
              <a:t>이스탄불에 도착한 그는 선착장에서 괴한들에게 </a:t>
            </a:r>
            <a:r>
              <a:rPr lang="ko-KR" altLang="en-US" dirty="0" err="1" smtClean="0"/>
              <a:t>둘러쌓인</a:t>
            </a:r>
            <a:r>
              <a:rPr lang="ko-KR" altLang="en-US" dirty="0" smtClean="0"/>
              <a:t> 한 여자를 발견하게 되었고</a:t>
            </a:r>
            <a:r>
              <a:rPr lang="en-US" altLang="ko-KR" dirty="0" smtClean="0"/>
              <a:t>,</a:t>
            </a:r>
            <a:r>
              <a:rPr lang="ko-KR" altLang="en-US" dirty="0" smtClean="0"/>
              <a:t>그는 여자를 </a:t>
            </a:r>
            <a:r>
              <a:rPr lang="ko-KR" altLang="en-US" dirty="0" err="1" smtClean="0"/>
              <a:t>구해주게된다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r>
              <a:rPr lang="ko-KR" altLang="en-US" dirty="0" smtClean="0"/>
              <a:t>그가 구한 여자는 이스탄불의 공주였으며</a:t>
            </a:r>
            <a:r>
              <a:rPr lang="en-US" altLang="ko-KR" dirty="0" smtClean="0"/>
              <a:t>,</a:t>
            </a:r>
            <a:r>
              <a:rPr lang="ko-KR" altLang="en-US" dirty="0" smtClean="0"/>
              <a:t>그녀는 그를 자신의 궁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토푸카피</a:t>
            </a:r>
            <a:r>
              <a:rPr lang="ko-KR" altLang="en-US" dirty="0" smtClean="0"/>
              <a:t> 궁</a:t>
            </a:r>
            <a:r>
              <a:rPr lang="en-US" altLang="ko-KR" dirty="0" smtClean="0"/>
              <a:t>)</a:t>
            </a:r>
            <a:r>
              <a:rPr lang="ko-KR" altLang="en-US" dirty="0" smtClean="0"/>
              <a:t>으로 </a:t>
            </a:r>
            <a:r>
              <a:rPr lang="ko-KR" altLang="en-US" dirty="0" err="1" smtClean="0"/>
              <a:t>모시게되었다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r>
              <a:rPr lang="ko-KR" altLang="en-US" dirty="0" smtClean="0"/>
              <a:t>그녀의 궁에서 그는 함께 생활하게 되었으며 그렇게 시간이 지나갔다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r>
              <a:rPr lang="ko-KR" altLang="en-US" dirty="0" smtClean="0"/>
              <a:t>그러나 그에게 해당되어진 시간이 흘러버렸다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그는 영국으로 돌아가야만 하였다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여자는 그에게 가장 가지고 </a:t>
            </a:r>
            <a:r>
              <a:rPr lang="ko-KR" altLang="en-US" dirty="0" err="1" smtClean="0"/>
              <a:t>싶은것</a:t>
            </a:r>
            <a:r>
              <a:rPr lang="ko-KR" altLang="en-US" dirty="0" smtClean="0"/>
              <a:t> 하나를 가져가라고 하였다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그곳의 전통이라면서 말이다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r>
              <a:rPr lang="ko-KR" altLang="en-US" dirty="0" smtClean="0"/>
              <a:t>그는 궁의 한 지하에 있는 고문서 두루마기를 가지고 그녀와 헤어졌다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r>
              <a:rPr lang="ko-KR" altLang="en-US" dirty="0" smtClean="0"/>
              <a:t>그녀는 그에게 절대로 그 두루마기를 펼치지 말라고 당부하였다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그는 그게 무슨 소리인지 잘 몰랐다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r>
              <a:rPr lang="ko-KR" altLang="en-US" dirty="0" smtClean="0"/>
              <a:t>시간은 흘러 </a:t>
            </a:r>
            <a:r>
              <a:rPr lang="en-US" altLang="ko-KR" dirty="0" smtClean="0"/>
              <a:t>1961</a:t>
            </a:r>
            <a:r>
              <a:rPr lang="ko-KR" altLang="en-US" dirty="0" smtClean="0"/>
              <a:t>년 미 해군소속 함상지도교관이자 정보 장교 </a:t>
            </a:r>
            <a:r>
              <a:rPr lang="ko-KR" altLang="en-US" dirty="0" err="1" smtClean="0"/>
              <a:t>알링톤</a:t>
            </a:r>
            <a:r>
              <a:rPr lang="ko-KR" altLang="en-US" dirty="0" smtClean="0"/>
              <a:t> 소령은 </a:t>
            </a:r>
            <a:r>
              <a:rPr lang="ko-KR" altLang="en-US" dirty="0" err="1" smtClean="0"/>
              <a:t>엣</a:t>
            </a:r>
            <a:r>
              <a:rPr lang="ko-KR" altLang="en-US" dirty="0" smtClean="0"/>
              <a:t> 해상지도를 연구하다가 우연히 이 두루마기를 발견하게 되었다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r>
              <a:rPr lang="ko-KR" altLang="en-US" dirty="0" smtClean="0"/>
              <a:t>그는 두루마기에 그려진 해양지도가 심상치 않다는 판단이 서게 되었다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r>
              <a:rPr lang="ko-KR" altLang="en-US" dirty="0" smtClean="0"/>
              <a:t>그는 무엇보다도 해양지도에 쓰여진 </a:t>
            </a:r>
            <a:r>
              <a:rPr lang="ko-KR" altLang="en-US" dirty="0" err="1" smtClean="0"/>
              <a:t>제작년도에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대한것이</a:t>
            </a:r>
            <a:r>
              <a:rPr lang="ko-KR" altLang="en-US" dirty="0" smtClean="0"/>
              <a:t> 믿기지 않았다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거기에는 </a:t>
            </a:r>
            <a:r>
              <a:rPr lang="en-US" altLang="ko-KR" dirty="0" smtClean="0"/>
              <a:t>1517</a:t>
            </a:r>
            <a:r>
              <a:rPr lang="ko-KR" altLang="en-US" dirty="0" smtClean="0"/>
              <a:t>년 스페인 함대 제독 필 레이스에 의해 제작되어진 해상지도라고 쓰여 있었기 때문이었다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r>
              <a:rPr lang="ko-KR" altLang="en-US" dirty="0" smtClean="0"/>
              <a:t>그가 놀란 이유는 지도상에 남극이 그려져 있었다는 것이었다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남극은 </a:t>
            </a:r>
            <a:r>
              <a:rPr lang="en-US" altLang="ko-KR" dirty="0" smtClean="0"/>
              <a:t>1920</a:t>
            </a:r>
            <a:r>
              <a:rPr lang="ko-KR" altLang="en-US" dirty="0" smtClean="0"/>
              <a:t>년대에 발견되었으며</a:t>
            </a:r>
            <a:r>
              <a:rPr lang="en-US" altLang="ko-KR" dirty="0" smtClean="0"/>
              <a:t>,</a:t>
            </a:r>
            <a:r>
              <a:rPr lang="ko-KR" altLang="en-US" dirty="0" smtClean="0"/>
              <a:t>더욱이 </a:t>
            </a:r>
            <a:r>
              <a:rPr lang="ko-KR" altLang="en-US" dirty="0" err="1" smtClean="0"/>
              <a:t>놀라운건</a:t>
            </a:r>
            <a:r>
              <a:rPr lang="ko-KR" altLang="en-US" dirty="0" smtClean="0"/>
              <a:t> </a:t>
            </a:r>
            <a:r>
              <a:rPr lang="en-US" altLang="ko-KR" dirty="0" smtClean="0"/>
              <a:t>1950</a:t>
            </a:r>
            <a:r>
              <a:rPr lang="ko-KR" altLang="en-US" dirty="0" smtClean="0"/>
              <a:t>년대 레이저 </a:t>
            </a:r>
            <a:r>
              <a:rPr lang="ko-KR" altLang="en-US" dirty="0" err="1" smtClean="0"/>
              <a:t>공학법이</a:t>
            </a:r>
            <a:r>
              <a:rPr lang="ko-KR" altLang="en-US" dirty="0" smtClean="0"/>
              <a:t> 알려지면서 지도에 표시된 남극의 빙하도 표현되어 있었기 때문이었다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r>
              <a:rPr lang="ko-KR" altLang="en-US" dirty="0" smtClean="0"/>
              <a:t>그 당시 시대에는 레이저라는 단어도 없었으며</a:t>
            </a:r>
            <a:r>
              <a:rPr lang="en-US" altLang="ko-KR" dirty="0" smtClean="0"/>
              <a:t>.</a:t>
            </a:r>
            <a:r>
              <a:rPr lang="ko-KR" altLang="en-US" dirty="0" smtClean="0"/>
              <a:t>심지어 전기도 없었다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r>
              <a:rPr lang="ko-KR" altLang="en-US" dirty="0" smtClean="0"/>
              <a:t>또한 유라시아 대륙</a:t>
            </a:r>
            <a:r>
              <a:rPr lang="en-US" altLang="ko-KR" dirty="0" smtClean="0"/>
              <a:t>,</a:t>
            </a:r>
            <a:r>
              <a:rPr lang="ko-KR" altLang="en-US" dirty="0" smtClean="0"/>
              <a:t>아프리카</a:t>
            </a:r>
            <a:r>
              <a:rPr lang="en-US" altLang="ko-KR" dirty="0" smtClean="0"/>
              <a:t>,</a:t>
            </a:r>
            <a:r>
              <a:rPr lang="ko-KR" altLang="en-US" dirty="0" smtClean="0"/>
              <a:t>아메리카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남극등</a:t>
            </a:r>
            <a:r>
              <a:rPr lang="ko-KR" altLang="en-US" dirty="0" smtClean="0"/>
              <a:t> 모든 대륙의 해안선이 지금의 인공위성 지도와 거의 다를 바 없이 표현되어 있었던 것이다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r>
              <a:rPr lang="ko-KR" altLang="en-US" dirty="0" smtClean="0"/>
              <a:t>더 </a:t>
            </a:r>
            <a:r>
              <a:rPr lang="ko-KR" altLang="en-US" dirty="0" err="1" smtClean="0"/>
              <a:t>놀라운건</a:t>
            </a:r>
            <a:r>
              <a:rPr lang="ko-KR" altLang="en-US" dirty="0" smtClean="0"/>
              <a:t> 이 지도가 제작된 년도가 정확히 </a:t>
            </a:r>
            <a:r>
              <a:rPr lang="en-US" altLang="ko-KR" dirty="0" smtClean="0"/>
              <a:t>1517</a:t>
            </a:r>
            <a:r>
              <a:rPr lang="ko-KR" altLang="en-US" dirty="0" smtClean="0"/>
              <a:t>년이 아니라는 소리다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필 레이스 제독은 지도의 원 </a:t>
            </a:r>
            <a:r>
              <a:rPr lang="ko-KR" altLang="en-US" dirty="0" err="1" smtClean="0"/>
              <a:t>제작년도가</a:t>
            </a:r>
            <a:r>
              <a:rPr lang="ko-KR" altLang="en-US" dirty="0" smtClean="0"/>
              <a:t> 기원전 </a:t>
            </a:r>
            <a:r>
              <a:rPr lang="en-US" altLang="ko-KR" dirty="0" smtClean="0"/>
              <a:t>2000</a:t>
            </a:r>
            <a:r>
              <a:rPr lang="ko-KR" altLang="en-US" dirty="0" err="1" smtClean="0"/>
              <a:t>년전의</a:t>
            </a:r>
            <a:r>
              <a:rPr lang="ko-KR" altLang="en-US" dirty="0" smtClean="0"/>
              <a:t> 것이라고 밝혔다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즉 </a:t>
            </a:r>
            <a:r>
              <a:rPr lang="ko-KR" altLang="en-US" dirty="0" err="1" smtClean="0"/>
              <a:t>이지도는</a:t>
            </a:r>
            <a:r>
              <a:rPr lang="ko-KR" altLang="en-US" dirty="0" smtClean="0"/>
              <a:t> 지금으로부터 적어도 </a:t>
            </a:r>
            <a:r>
              <a:rPr lang="en-US" altLang="ko-KR" dirty="0" smtClean="0"/>
              <a:t>3500</a:t>
            </a:r>
            <a:r>
              <a:rPr lang="ko-KR" altLang="en-US" dirty="0" err="1" smtClean="0"/>
              <a:t>년전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기원전 </a:t>
            </a:r>
            <a:r>
              <a:rPr lang="en-US" altLang="ko-KR" dirty="0" smtClean="0"/>
              <a:t>4</a:t>
            </a:r>
            <a:r>
              <a:rPr lang="ko-KR" altLang="en-US" dirty="0" smtClean="0"/>
              <a:t>세기</a:t>
            </a:r>
            <a:r>
              <a:rPr lang="en-US" altLang="ko-KR" dirty="0" smtClean="0"/>
              <a:t>&gt;</a:t>
            </a:r>
            <a:r>
              <a:rPr lang="ko-KR" altLang="en-US" dirty="0" smtClean="0"/>
              <a:t>의 것이라는 결론이 된다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r>
              <a:rPr lang="ko-KR" altLang="en-US" dirty="0" smtClean="0"/>
              <a:t>고지리학 전문가 분석결과 지도에 표시된 문자의 일부가 기원전 </a:t>
            </a:r>
            <a:r>
              <a:rPr lang="en-US" altLang="ko-KR" dirty="0" smtClean="0"/>
              <a:t>2000</a:t>
            </a:r>
            <a:r>
              <a:rPr lang="ko-KR" altLang="en-US" dirty="0" err="1" smtClean="0"/>
              <a:t>년전의</a:t>
            </a:r>
            <a:r>
              <a:rPr lang="ko-KR" altLang="en-US" dirty="0" smtClean="0"/>
              <a:t> 것이 확실하며</a:t>
            </a:r>
            <a:r>
              <a:rPr lang="en-US" altLang="ko-KR" dirty="0" smtClean="0"/>
              <a:t>,</a:t>
            </a:r>
            <a:r>
              <a:rPr lang="ko-KR" altLang="en-US" dirty="0" smtClean="0"/>
              <a:t>염료 분석 결과 </a:t>
            </a:r>
            <a:r>
              <a:rPr lang="en-US" altLang="ko-KR" dirty="0" smtClean="0"/>
              <a:t>14</a:t>
            </a:r>
            <a:r>
              <a:rPr lang="ko-KR" altLang="en-US" dirty="0" smtClean="0"/>
              <a:t>세기 후반의 것으로 밝혀졌다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r>
              <a:rPr lang="ko-KR" altLang="en-US" dirty="0" smtClean="0"/>
              <a:t>지도를 연구한 </a:t>
            </a:r>
            <a:r>
              <a:rPr lang="ko-KR" altLang="en-US" dirty="0" err="1" smtClean="0"/>
              <a:t>프라이스</a:t>
            </a:r>
            <a:r>
              <a:rPr lang="ko-KR" altLang="en-US" dirty="0" smtClean="0"/>
              <a:t> 교수는 </a:t>
            </a:r>
            <a:r>
              <a:rPr lang="en-US" altLang="ko-KR" dirty="0" smtClean="0"/>
              <a:t>"</a:t>
            </a:r>
            <a:r>
              <a:rPr lang="ko-KR" altLang="en-US" dirty="0" smtClean="0"/>
              <a:t>고대 해왕의 지도</a:t>
            </a:r>
            <a:r>
              <a:rPr lang="en-US" altLang="ko-KR" dirty="0" smtClean="0"/>
              <a:t>"</a:t>
            </a:r>
            <a:r>
              <a:rPr lang="ko-KR" altLang="en-US" dirty="0" smtClean="0"/>
              <a:t>라는 제목으로 이 지도에 관련된 논문을 쓰게 되었으며</a:t>
            </a:r>
            <a:r>
              <a:rPr lang="en-US" altLang="ko-KR" dirty="0" smtClean="0"/>
              <a:t>.</a:t>
            </a:r>
            <a:r>
              <a:rPr lang="ko-KR" altLang="en-US" dirty="0" smtClean="0"/>
              <a:t>그는 이 논문에서 지도에 대한 수수께끼는 여전히 풀리지 못하였으며</a:t>
            </a:r>
            <a:r>
              <a:rPr lang="en-US" altLang="ko-KR" dirty="0" smtClean="0"/>
              <a:t>,</a:t>
            </a:r>
            <a:r>
              <a:rPr lang="ko-KR" altLang="en-US" dirty="0" smtClean="0"/>
              <a:t>누가 무엇을 위하여 만들었는지도 정확히 밝힐 수가 없다고 말하였다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r>
              <a:rPr lang="ko-KR" altLang="en-US" dirty="0" smtClean="0"/>
              <a:t>추가적으로 그는 이 지도를 제작한 사람들이 외계에서 온 존재이거나 아틀란티스의 살아남은 사람들이 </a:t>
            </a:r>
            <a:r>
              <a:rPr lang="ko-KR" altLang="en-US" dirty="0" err="1" smtClean="0"/>
              <a:t>만든것이라고</a:t>
            </a:r>
            <a:r>
              <a:rPr lang="ko-KR" altLang="en-US" dirty="0" smtClean="0"/>
              <a:t> 말하였다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9788D-091D-4A53-B0BA-7536BB360249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latinLnBrk="1"/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미스테리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1: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아마존을 모르던 시대에 아마존을 그리다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         이 지도는 육지의 모양이 실제 지형과 상당한 차이가 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아마존은 지도에 두 번이나 나왔으며 아메리카 대륙의 서쪽은 존재하지 않는다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        </a:t>
            </a: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그러나 나머지 지형들은 매우 정확한데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아무존의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입구에 있는 거대한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마라조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섬은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1543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년에 발견되어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세기 말에 지도로 그려진 곳인데도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1513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년에 제작된 이 지도에 놀라울 만큼 정확하게 그려져 있었다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안데스 산맥 역시 구체적으로 그려졌는데 피리 레이스 시대에는 안데스 산맥이 알려지지도 않았었다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지역의 전형적인 동물인 라마의 그림도 있었는데 그 동물은 유럽인들이 한번도 본 적이 없었음은 물론이다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        </a:t>
            </a:r>
            <a:b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  </a:t>
            </a:r>
            <a:b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미스테리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2: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경도를 측정하는 기계가 발명되기 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전에 그린 지도의 경도가 실제 위치와 일치하다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   유럽과 아프리카 대륙을 그린 부분은 더욱 놀랄 정도로 정확한데 특히 학자들을 놀라게 하는 것은 대부분의 경우 위도와 경도가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0.5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도 이내에서 실제의 위치와 일치했다는 점이다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지도상의 세로선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경도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은 동서방향의 거리를 알려주므로 매우 중요하다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위도의 경우는 별을 봄으로써 비교적 간단하게 알 수 있지만 경도는 시간을 정확하게 측정할 수 있는 도구를 필요로 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그런나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크로노미터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항해용의 정밀 시계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 발명된 것은 피리 레이스 시대로부터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이상 뒤의 일이다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그러므로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1500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초에는 경도가 알려지지 않았기 때문에 당시 대부분의 지도는 대륙의 동서 방향의 오차가 매우 컸으며 당시 제작된 최신 지도를 사용한 콜럼버스도 목적지까지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1000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마일이나 남아 있는데도 카나리아 제도를 아시아라고 착각했을 정도로 정확한 경도에 대한 지식이 없었다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       </a:t>
            </a:r>
            <a:b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  </a:t>
            </a:r>
            <a:b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  </a:t>
            </a:r>
            <a:b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 이제 아래 지도를 자세히보라        </a:t>
            </a:r>
            <a:b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피리그레이스가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고대지도를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짜집기해서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만든 지도에는 남미와 남극이 연결되어있다        </a:t>
            </a:r>
            <a:b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  </a:t>
            </a:r>
            <a:b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이상하지않은가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        </a:t>
            </a:r>
            <a:b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남미와 남극이 연결되어있다니        </a:t>
            </a:r>
            <a:b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  </a:t>
            </a:r>
            <a:b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허나 바닷속 지질탐사 지도를 보면 입이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벌려지게된다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        </a:t>
            </a:r>
            <a:b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어떤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강한힘에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의해 남극과 남미가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떨어지게된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흔적이 나타난다        </a:t>
            </a:r>
            <a:b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그렇다면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파라레이스제독이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참조했던지도중에는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노아의홍수이전의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지도가 있었다는 이야기인가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!!        </a:t>
            </a:r>
            <a:b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9788D-091D-4A53-B0BA-7536BB360249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9788D-091D-4A53-B0BA-7536BB360249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9788D-091D-4A53-B0BA-7536BB360249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우리의 태양을 제외하고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가장 가까운 별은 지구에서 너무 멀리 떨어져서 두 별 사이를 여행하는 데는 평생보다 더 긴 시간이 걸린다는 사실을 잊어서는 안 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태양이 은하수를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한바퀴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도는 데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억 년이 걸린다는 사실은 성간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星間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여행에 어느 정도의 시간이 걸릴지를 어림하게 해준다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태양과 우리의 거리는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500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광초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光秒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광초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’는 빛이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초 동안에 나아가는 거리의 단위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우리와 인접한 가장 가까운 항성인 알파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센타우리는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광년 떨어져 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정도면 가까운 거리처럼 보이지만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실제로는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조 마일의 거리를 의미한다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시속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 마일로 여행을 하더라도 그곳에 이르려면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2,500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년이 걸릴 것이다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25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안에 그곳에 이르기 위해서는 시속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억 마일의 속도로 줄곧 여행을 해야 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우리의 가장 빠른 우주선 ‘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보이저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호’는 시속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 마일 정도여서 알파 센타우리까지는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 년이 걸릴 것이다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게다가 우주의 다른 어떤 행성이 어느 한 방향으로 송출한 신호가 있다고 해도 그것이 생명체가 살고 있는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또다른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행성을 지나갈 가능성은 극히 낮다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따라서 정확히 어디로 가야 할지도 모르는 채 지적인 생명체를 찾아서 우주 공간을 탐험한다는 일은 바보 같은 짓이 될 것이다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또한 신호가 오기를 기다린다고 해도 어떤 행성에 살고 있는 어떤 생명체든 그것이 평생 살 수 있는 시간보다 오래 기다려야 할 것이다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결국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우리가 신호를 받는다면 그 신호를 싣고 온 파장은 이미 수백 년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어쩌면 수천 년 전의 것일 것이며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신호를 받은 우리가 신호를 보낸 근원지를 추적할 때쯤 신호를 보낸 행성은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더이상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어떤 존재도 살 수 없는 곳이 되어 있거나 행성 자체가 존재하지 않을지도 모른다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따라서 우주에 지적인 생명체가 존재할 가능성이 있기는 해도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생명체를 찾아서 두 개의 태양계 사이를 여행하는 데는 막대한 장애가 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이들 여행자들은 아주 긴 시간을 여행해야 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수백 년 또는 수천 년 동안 살아 있어야 할 필요가 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수백 년 수천 년 동안 유지될 수 있고 우주의 심연에서 수리와 교체가 가능한 장비도 필요하다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물론 광속을 훨씬 능가할 수 있는 기술과 자재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그리고 그것과 함께 실재에 대한 전혀 새로운 이론도 필요할 것이다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어쩌면 그것이 그렇게 불가능한 조건이 아닐 수 있지만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성간과 은하계간 우주 여행을 불가능하게 만들 정도로 심각한 장애물처럼 보인다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이러한 장애물을 극복하고 이곳을 찾아와 지구인을 납치하고 강간하고 실험하며 가축을 훼손하고 밀밭에 예술작품을 남기고 그러면서 “인간의 자기실현 목적은 물질적이 아니라 영적인 것이어야 한다”는 식의 진부한 메시지를 남길 수 있는 존재를 상상하기는 어렵다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dirty="0" smtClean="0"/>
              <a:t>( </a:t>
            </a:r>
            <a:r>
              <a:rPr lang="ko-KR" altLang="en-US" dirty="0" smtClean="0"/>
              <a:t>회의주의자 사전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9788D-091D-4A53-B0BA-7536BB360249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latinLnBrk="1"/>
            <a:endParaRPr lang="en-US" altLang="ko-KR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br>
              <a:rPr lang="ko-KR" altLang="en-US" b="1" dirty="0" smtClean="0"/>
            </a:br>
            <a:r>
              <a:rPr lang="ko-KR" altLang="en-US" dirty="0" smtClean="0"/>
              <a:t>  </a:t>
            </a:r>
            <a:r>
              <a:rPr lang="en-US" altLang="ko-KR" dirty="0" smtClean="0"/>
              <a:t>20</a:t>
            </a:r>
            <a:r>
              <a:rPr lang="ko-KR" altLang="en-US" dirty="0" smtClean="0"/>
              <a:t>세기 후반에 갑자기 등장한 미스터리 </a:t>
            </a:r>
            <a:r>
              <a:rPr lang="ko-KR" altLang="en-US" dirty="0" err="1" smtClean="0"/>
              <a:t>써클은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한때 외계인이 지구에 보낸 </a:t>
            </a:r>
            <a:r>
              <a:rPr lang="ko-KR" altLang="en-US" dirty="0" err="1" smtClean="0"/>
              <a:t>메세지로</a:t>
            </a:r>
            <a:r>
              <a:rPr lang="ko-KR" altLang="en-US" dirty="0" smtClean="0"/>
              <a:t> 생각되어져 크게 주목을 받은 때가 있었다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물론 </a:t>
            </a:r>
            <a:r>
              <a:rPr lang="ko-KR" altLang="en-US" dirty="0" err="1" smtClean="0"/>
              <a:t>미스테리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써클</a:t>
            </a:r>
            <a:r>
              <a:rPr lang="ko-KR" altLang="en-US" dirty="0" smtClean="0"/>
              <a:t> 자체는 인간의 힘으로 충분히 만들 수 있다</a:t>
            </a:r>
            <a:r>
              <a:rPr lang="en-US" altLang="ko-KR" dirty="0" smtClean="0"/>
              <a:t>. </a:t>
            </a:r>
            <a:br>
              <a:rPr lang="en-US" altLang="ko-KR" dirty="0" smtClean="0"/>
            </a:br>
            <a:r>
              <a:rPr lang="en-US" altLang="ko-KR" dirty="0" smtClean="0"/>
              <a:t> </a:t>
            </a:r>
            <a:r>
              <a:rPr lang="ko-KR" altLang="en-US" dirty="0" smtClean="0"/>
              <a:t>그러나 </a:t>
            </a:r>
            <a:r>
              <a:rPr lang="ko-KR" altLang="en-US" dirty="0" err="1" smtClean="0"/>
              <a:t>어느날</a:t>
            </a:r>
            <a:r>
              <a:rPr lang="ko-KR" altLang="en-US" dirty="0" smtClean="0"/>
              <a:t> 갑자기 </a:t>
            </a:r>
            <a:r>
              <a:rPr lang="ko-KR" altLang="en-US" dirty="0" err="1" smtClean="0"/>
              <a:t>단시간내에</a:t>
            </a:r>
            <a:r>
              <a:rPr lang="ko-KR" altLang="en-US" dirty="0" smtClean="0"/>
              <a:t> 만들어 졌다는 점과 미확인 물체를 목격한 곳에 만들어졌다는 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심지어는  미확인 물체에 의해 만들어졌다고 주장된 동영상까지 </a:t>
            </a:r>
            <a:br>
              <a:rPr lang="ko-KR" altLang="en-US" dirty="0" smtClean="0"/>
            </a:br>
            <a:r>
              <a:rPr lang="ko-KR" altLang="en-US" dirty="0" smtClean="0"/>
              <a:t>나오면서 더욱더 궁금증을 자아내게 되었다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/>
              <a:t> </a:t>
            </a:r>
            <a:r>
              <a:rPr lang="ko-KR" altLang="en-US" dirty="0" smtClean="0"/>
              <a:t>하지만 최초로 영국에서 발견된 원형 미스터리 </a:t>
            </a:r>
            <a:r>
              <a:rPr lang="ko-KR" altLang="en-US" dirty="0" err="1" smtClean="0"/>
              <a:t>써클은</a:t>
            </a:r>
            <a:r>
              <a:rPr lang="ko-KR" altLang="en-US" dirty="0" smtClean="0"/>
              <a:t> 이미 </a:t>
            </a:r>
            <a:r>
              <a:rPr lang="en-US" altLang="ko-KR" dirty="0" smtClean="0"/>
              <a:t>2</a:t>
            </a:r>
            <a:r>
              <a:rPr lang="ko-KR" altLang="en-US" dirty="0" smtClean="0"/>
              <a:t>인조에 의해 만들어진 조작으로 밝혀졌다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동영상 역시 웬만한 비디오 전문가라면 </a:t>
            </a:r>
            <a:r>
              <a:rPr lang="en-US" altLang="ko-KR" dirty="0" smtClean="0"/>
              <a:t>1</a:t>
            </a:r>
            <a:r>
              <a:rPr lang="ko-KR" altLang="en-US" dirty="0" smtClean="0"/>
              <a:t>시간 이내의 작업만으로 편집 가능한 합성으로 밝혀졌다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en-US" altLang="ko-KR" dirty="0" smtClean="0"/>
              <a:t> </a:t>
            </a:r>
            <a:r>
              <a:rPr lang="ko-KR" altLang="en-US" dirty="0" smtClean="0"/>
              <a:t>그렇다면 과연 </a:t>
            </a:r>
            <a:r>
              <a:rPr lang="ko-KR" altLang="en-US" dirty="0" err="1" smtClean="0"/>
              <a:t>미스테리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써클과</a:t>
            </a:r>
            <a:r>
              <a:rPr lang="ko-KR" altLang="en-US" dirty="0" smtClean="0"/>
              <a:t> 외계인의 관계는 전혀 없는 것일까</a:t>
            </a:r>
            <a:r>
              <a:rPr lang="en-US" altLang="ko-KR" dirty="0" smtClean="0"/>
              <a:t>?  </a:t>
            </a:r>
            <a:r>
              <a:rPr lang="ko-KR" altLang="en-US" dirty="0" smtClean="0"/>
              <a:t>우선 외계인이 진짜로 만들었다는 가설아래 </a:t>
            </a:r>
            <a:r>
              <a:rPr lang="ko-KR" altLang="en-US" dirty="0" err="1" smtClean="0"/>
              <a:t>미스테리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써클과의</a:t>
            </a:r>
            <a:r>
              <a:rPr lang="ko-KR" altLang="en-US" dirty="0" smtClean="0"/>
              <a:t> 연관성을 생각해 보자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/>
              <a:t> </a:t>
            </a:r>
            <a:r>
              <a:rPr lang="ko-KR" altLang="en-US" dirty="0" smtClean="0"/>
              <a:t>현재 지구는 우주의 전파를 감지하거나 쏘아 </a:t>
            </a:r>
            <a:r>
              <a:rPr lang="ko-KR" altLang="en-US" dirty="0" err="1" smtClean="0"/>
              <a:t>보낸지</a:t>
            </a:r>
            <a:r>
              <a:rPr lang="ko-KR" altLang="en-US" dirty="0" smtClean="0"/>
              <a:t> 약 </a:t>
            </a:r>
            <a:r>
              <a:rPr lang="en-US" altLang="ko-KR" dirty="0" smtClean="0"/>
              <a:t>50</a:t>
            </a:r>
            <a:r>
              <a:rPr lang="ko-KR" altLang="en-US" dirty="0" smtClean="0"/>
              <a:t>년이 되질 못한다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즉 </a:t>
            </a:r>
            <a:r>
              <a:rPr lang="en-US" altLang="ko-KR" dirty="0" smtClean="0"/>
              <a:t>50</a:t>
            </a:r>
            <a:r>
              <a:rPr lang="ko-KR" altLang="en-US" dirty="0" smtClean="0"/>
              <a:t>광년 내에는 지구처럼 전파를 쏘아 보낼만한 </a:t>
            </a:r>
            <a:r>
              <a:rPr lang="ko-KR" altLang="en-US" dirty="0" err="1" smtClean="0"/>
              <a:t>지적능력을</a:t>
            </a:r>
            <a:r>
              <a:rPr lang="ko-KR" altLang="en-US" dirty="0" smtClean="0"/>
              <a:t> 가진 생명체가 없다는 말이 된다</a:t>
            </a:r>
            <a:r>
              <a:rPr lang="en-US" altLang="ko-KR" dirty="0" smtClean="0"/>
              <a:t>. </a:t>
            </a:r>
            <a:br>
              <a:rPr lang="en-US" altLang="ko-KR" dirty="0" smtClean="0"/>
            </a:br>
            <a:r>
              <a:rPr lang="en-US" altLang="ko-KR" dirty="0" smtClean="0"/>
              <a:t>    </a:t>
            </a:r>
            <a:r>
              <a:rPr lang="ko-KR" altLang="en-US" dirty="0" smtClean="0"/>
              <a:t>물론 그 중에는 진짜로 외계인이 </a:t>
            </a:r>
            <a:r>
              <a:rPr lang="ko-KR" altLang="en-US" dirty="0" err="1" smtClean="0"/>
              <a:t>쏘아보낸</a:t>
            </a:r>
            <a:r>
              <a:rPr lang="ko-KR" altLang="en-US" dirty="0" smtClean="0"/>
              <a:t> 전파가 있는데 지구인이 미처 감지 하지 못할 경우를 완전히 배제 할 수는 없다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en-US" altLang="ko-KR" dirty="0" smtClean="0"/>
              <a:t> </a:t>
            </a:r>
            <a:r>
              <a:rPr lang="ko-KR" altLang="en-US" dirty="0" smtClean="0"/>
              <a:t>그러나 전파나 그 이상의 수단을 이용하여 지구에 </a:t>
            </a:r>
            <a:r>
              <a:rPr lang="ko-KR" altLang="en-US" dirty="0" err="1" smtClean="0"/>
              <a:t>크럽써클같은</a:t>
            </a:r>
            <a:r>
              <a:rPr lang="ko-KR" altLang="en-US" dirty="0" smtClean="0"/>
              <a:t> 기하학적 모양을 새긴 다는 것은 전혀 차원이 다른 얘기이다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현재 지구의 과학력으로는 수십 광년 혹은 수백 광년 떨어진 별에 기하학적 무늬를 새긴다는 것은 상상조차 할 수 없는 일이다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/>
              <a:t> </a:t>
            </a:r>
            <a:r>
              <a:rPr lang="ko-KR" altLang="en-US" dirty="0" smtClean="0"/>
              <a:t>만약 우주인이 지구와 대화 하기 위해 </a:t>
            </a:r>
            <a:r>
              <a:rPr lang="ko-KR" altLang="en-US" dirty="0" err="1" smtClean="0"/>
              <a:t>그런것을</a:t>
            </a:r>
            <a:r>
              <a:rPr lang="ko-KR" altLang="en-US" dirty="0" smtClean="0"/>
              <a:t> 한다면 굳이 밀밭에 </a:t>
            </a:r>
            <a:r>
              <a:rPr lang="ko-KR" altLang="en-US" dirty="0" err="1" smtClean="0"/>
              <a:t>그같은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크롭써클을</a:t>
            </a:r>
            <a:r>
              <a:rPr lang="ko-KR" altLang="en-US" dirty="0" smtClean="0"/>
              <a:t> 만들 이유가 없다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왜 굳이 농장주에게 피해를 주면서 만든다는 것인가</a:t>
            </a:r>
            <a:r>
              <a:rPr lang="en-US" altLang="ko-KR" dirty="0" smtClean="0"/>
              <a:t>?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en-US" altLang="ko-KR" dirty="0" smtClean="0"/>
              <a:t>  </a:t>
            </a:r>
            <a:r>
              <a:rPr lang="ko-KR" altLang="en-US" dirty="0" smtClean="0"/>
              <a:t>차라리 백악관 앞이나 청와대 앞 광장에 새겨 놓는 것이 훨씬 효과적인 수단이 되지 않을까</a:t>
            </a:r>
            <a:r>
              <a:rPr lang="en-US" altLang="ko-KR" dirty="0" smtClean="0"/>
              <a:t>? </a:t>
            </a:r>
            <a:r>
              <a:rPr lang="ko-KR" altLang="en-US" dirty="0" smtClean="0"/>
              <a:t>아니면  대기권 등에 </a:t>
            </a:r>
            <a:r>
              <a:rPr lang="ko-KR" altLang="en-US" dirty="0" err="1" smtClean="0"/>
              <a:t>크롭써클을</a:t>
            </a:r>
            <a:r>
              <a:rPr lang="ko-KR" altLang="en-US" dirty="0" smtClean="0"/>
              <a:t> 만든다거나 지구인의 과학력을 총 동원해야 풀어낼만한 입체 </a:t>
            </a:r>
            <a:r>
              <a:rPr lang="ko-KR" altLang="en-US" dirty="0" err="1" smtClean="0"/>
              <a:t>크롭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써클을</a:t>
            </a:r>
            <a:r>
              <a:rPr lang="ko-KR" altLang="en-US" dirty="0" smtClean="0"/>
              <a:t> 보내는 것이 낫지 않을까</a:t>
            </a:r>
            <a:r>
              <a:rPr lang="en-US" altLang="ko-KR" dirty="0" smtClean="0"/>
              <a:t>?  </a:t>
            </a:r>
            <a:br>
              <a:rPr lang="en-US" altLang="ko-KR" dirty="0" smtClean="0"/>
            </a:br>
            <a:r>
              <a:rPr lang="en-US" altLang="ko-KR" dirty="0" smtClean="0"/>
              <a:t>  </a:t>
            </a:r>
            <a:r>
              <a:rPr lang="ko-KR" altLang="en-US" dirty="0" smtClean="0"/>
              <a:t>지구의 과학력에 </a:t>
            </a:r>
            <a:r>
              <a:rPr lang="ko-KR" altLang="en-US" dirty="0" err="1" smtClean="0"/>
              <a:t>몇백배나</a:t>
            </a:r>
            <a:r>
              <a:rPr lang="ko-KR" altLang="en-US" dirty="0" smtClean="0"/>
              <a:t> 뛰어날지도 모를 문명을 지닌 그들이</a:t>
            </a:r>
            <a:r>
              <a:rPr lang="en-US" altLang="ko-KR" dirty="0" smtClean="0"/>
              <a:t>, </a:t>
            </a:r>
            <a:r>
              <a:rPr lang="ko-KR" altLang="en-US" dirty="0" smtClean="0"/>
              <a:t>회의론자들에 의해 불과 몇 </a:t>
            </a:r>
            <a:r>
              <a:rPr lang="ko-KR" altLang="en-US" dirty="0" err="1" smtClean="0"/>
              <a:t>시간만에</a:t>
            </a:r>
            <a:r>
              <a:rPr lang="ko-KR" altLang="en-US" dirty="0" smtClean="0"/>
              <a:t> 만들어 질 수 있는 수준의 </a:t>
            </a:r>
            <a:r>
              <a:rPr lang="ko-KR" altLang="en-US" dirty="0" err="1" smtClean="0"/>
              <a:t>크롭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써클을</a:t>
            </a:r>
            <a:r>
              <a:rPr lang="ko-KR" altLang="en-US" dirty="0" smtClean="0"/>
              <a:t> 보내지는 않을 것이다</a:t>
            </a:r>
            <a:r>
              <a:rPr lang="en-US" altLang="ko-KR" dirty="0" smtClean="0"/>
              <a:t>. </a:t>
            </a:r>
            <a:r>
              <a:rPr lang="ko-KR" altLang="en-US" dirty="0" smtClean="0"/>
              <a:t>만약 외계인이 정말 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무엇인가 </a:t>
            </a:r>
            <a:r>
              <a:rPr lang="ko-KR" altLang="en-US" dirty="0" err="1" smtClean="0"/>
              <a:t>메세지를</a:t>
            </a:r>
            <a:r>
              <a:rPr lang="ko-KR" altLang="en-US" dirty="0" smtClean="0"/>
              <a:t> 보내고 싶었다면  지구의 과학력이나 상상력보다 </a:t>
            </a:r>
            <a:r>
              <a:rPr lang="ko-KR" altLang="en-US" dirty="0" err="1" smtClean="0"/>
              <a:t>한단계</a:t>
            </a:r>
            <a:r>
              <a:rPr lang="ko-KR" altLang="en-US" dirty="0" smtClean="0"/>
              <a:t> 위의 방법으로  전달하였을 것이다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en-US" altLang="ko-KR" dirty="0" smtClean="0"/>
              <a:t>   </a:t>
            </a:r>
            <a:r>
              <a:rPr lang="ko-KR" altLang="en-US" dirty="0" smtClean="0"/>
              <a:t>따라서 외계인이 보낸 </a:t>
            </a:r>
            <a:r>
              <a:rPr lang="ko-KR" altLang="en-US" dirty="0" err="1" smtClean="0"/>
              <a:t>메세지란</a:t>
            </a:r>
            <a:r>
              <a:rPr lang="ko-KR" altLang="en-US" dirty="0" smtClean="0"/>
              <a:t> 주장은 현재 거의 설득력을 잃고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그리고 다음으로 등장한 것이 </a:t>
            </a:r>
            <a:r>
              <a:rPr lang="ko-KR" altLang="en-US" dirty="0" err="1" smtClean="0"/>
              <a:t>플라즈마</a:t>
            </a:r>
            <a:r>
              <a:rPr lang="ko-KR" altLang="en-US" dirty="0" smtClean="0"/>
              <a:t> 이론이다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플라즈마는</a:t>
            </a:r>
            <a:r>
              <a:rPr lang="ko-KR" altLang="en-US" dirty="0" smtClean="0"/>
              <a:t> 고체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액체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기체와는 전혀 다른 성격이 전자기장으로써 제 </a:t>
            </a:r>
            <a:r>
              <a:rPr lang="en-US" altLang="ko-KR" dirty="0" smtClean="0"/>
              <a:t>4</a:t>
            </a:r>
            <a:r>
              <a:rPr lang="ko-KR" altLang="en-US" dirty="0" smtClean="0"/>
              <a:t>의 물체로 분류되는데 이것이 인간처럼 지적인 능력을 가지고 있어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인간과 소통하고 싶어한다는 것이다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/>
              <a:t>  </a:t>
            </a:r>
            <a:r>
              <a:rPr lang="ko-KR" altLang="en-US" dirty="0" smtClean="0"/>
              <a:t>그런데 이들의 언어는 인간의 언어와는 달리 </a:t>
            </a:r>
            <a:r>
              <a:rPr lang="ko-KR" altLang="en-US" dirty="0" err="1" smtClean="0"/>
              <a:t>기하학적언어이기</a:t>
            </a:r>
            <a:r>
              <a:rPr lang="ko-KR" altLang="en-US" dirty="0" smtClean="0"/>
              <a:t> 때문에 이런 모양을 만들어 낸다는 것이다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그러나 이 이론 역시 결정적인 약점을 가지고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그렇다면 왜 </a:t>
            </a:r>
            <a:r>
              <a:rPr lang="en-US" altLang="ko-KR" dirty="0" smtClean="0"/>
              <a:t>1970</a:t>
            </a:r>
            <a:r>
              <a:rPr lang="ko-KR" altLang="en-US" dirty="0" smtClean="0"/>
              <a:t>년 이후에 만들어 지기 시작했는가</a:t>
            </a:r>
            <a:r>
              <a:rPr lang="en-US" altLang="ko-KR" dirty="0" smtClean="0"/>
              <a:t>? </a:t>
            </a:r>
            <a:r>
              <a:rPr lang="ko-KR" altLang="en-US" dirty="0" smtClean="0"/>
              <a:t>인간이 이것을 분석할 정도의 능력을 갖출 때 까지 기다린 거라는 설명은 그리 설득력을 </a:t>
            </a:r>
            <a:r>
              <a:rPr lang="ko-KR" altLang="en-US" dirty="0" err="1" smtClean="0"/>
              <a:t>엊지</a:t>
            </a:r>
            <a:r>
              <a:rPr lang="ko-KR" altLang="en-US" dirty="0" smtClean="0"/>
              <a:t> 못한다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/>
              <a:t>  </a:t>
            </a:r>
            <a:r>
              <a:rPr lang="ko-KR" altLang="en-US" dirty="0" smtClean="0"/>
              <a:t>그 정도의 기하학 모양은 </a:t>
            </a:r>
            <a:r>
              <a:rPr lang="en-US" altLang="ko-KR" dirty="0" smtClean="0"/>
              <a:t>18</a:t>
            </a:r>
            <a:r>
              <a:rPr lang="ko-KR" altLang="en-US" dirty="0" smtClean="0"/>
              <a:t>세기 이후 근대의 수학으로도 충분히 제도화 할 수 있는 것이다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더구나 인간과 대화하고 싶다면 기하학적 모양보다는 언어적 구조를 갖춘 모양을 보내는 것이 낳을 것이다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en-US" altLang="ko-KR" dirty="0" smtClean="0"/>
              <a:t> </a:t>
            </a:r>
            <a:r>
              <a:rPr lang="ko-KR" altLang="en-US" dirty="0" smtClean="0"/>
              <a:t>이 밖에서 지구 자기장설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회오리설등이</a:t>
            </a:r>
            <a:r>
              <a:rPr lang="ko-KR" altLang="en-US" dirty="0" smtClean="0"/>
              <a:t> 다양하게 재기 되고 있지만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역시 가장 유력한 것은 </a:t>
            </a:r>
            <a:r>
              <a:rPr lang="ko-KR" altLang="en-US" dirty="0" err="1" smtClean="0"/>
              <a:t>조작설이다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처음에는 그저 호기심이나 흥미를 이끌어 내기 위해 원형을 만들었는데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뜻밖에 사람들의 관심이 폭발적으로 집중되자 </a:t>
            </a:r>
            <a:r>
              <a:rPr lang="ko-KR" altLang="en-US" dirty="0" err="1" smtClean="0"/>
              <a:t>점점더</a:t>
            </a:r>
            <a:r>
              <a:rPr lang="ko-KR" altLang="en-US" dirty="0" smtClean="0"/>
              <a:t> 정교하고 다양한 </a:t>
            </a:r>
            <a:r>
              <a:rPr lang="ko-KR" altLang="en-US" dirty="0" err="1" smtClean="0"/>
              <a:t>크롭써클을</a:t>
            </a:r>
            <a:r>
              <a:rPr lang="ko-KR" altLang="en-US" dirty="0" smtClean="0"/>
              <a:t> 만들어 냈다는 것이다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en-US" altLang="ko-KR" dirty="0" smtClean="0"/>
              <a:t>  </a:t>
            </a:r>
            <a:r>
              <a:rPr lang="ko-KR" altLang="en-US" dirty="0" smtClean="0"/>
              <a:t>사진에 보이는 </a:t>
            </a:r>
            <a:r>
              <a:rPr lang="ko-KR" altLang="en-US" dirty="0" err="1" smtClean="0"/>
              <a:t>써클은</a:t>
            </a:r>
            <a:r>
              <a:rPr lang="ko-KR" altLang="en-US" dirty="0" smtClean="0"/>
              <a:t> 지금까지 발견된 미스터리 </a:t>
            </a:r>
            <a:r>
              <a:rPr lang="ko-KR" altLang="en-US" dirty="0" err="1" smtClean="0"/>
              <a:t>크롭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써클</a:t>
            </a:r>
            <a:r>
              <a:rPr lang="ko-KR" altLang="en-US" dirty="0" smtClean="0"/>
              <a:t> 중 가장 큰 것으로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인간은 물론 슈퍼 컴퓨터의 능력으로도 제도화 할 수 없을 정도로 정교하다고 선전된 것이다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/>
              <a:t> </a:t>
            </a:r>
            <a:r>
              <a:rPr lang="ko-KR" altLang="en-US" dirty="0" smtClean="0"/>
              <a:t>그러나 이러한 설명은 모두 과장된 것이다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수학을 전공한 사람이라면 자대와 </a:t>
            </a:r>
            <a:r>
              <a:rPr lang="ko-KR" altLang="en-US" dirty="0" err="1" smtClean="0"/>
              <a:t>콤파스</a:t>
            </a:r>
            <a:r>
              <a:rPr lang="ko-KR" altLang="en-US" dirty="0" smtClean="0"/>
              <a:t> 만으로 얼마던지 제도화 할 수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다만 이것을 밀밭 위에 인간의 힘만으로 만들 수 있는가란 문제가 남는다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> </a:t>
            </a:r>
            <a:r>
              <a:rPr lang="ko-KR" altLang="en-US" dirty="0" smtClean="0"/>
              <a:t>그러나 아래의 그림을 보자</a:t>
            </a:r>
            <a:br>
              <a:rPr lang="ko-KR" altLang="en-US" dirty="0" smtClean="0"/>
            </a:br>
            <a:br>
              <a:rPr lang="ko-KR" altLang="en-US" dirty="0" smtClean="0"/>
            </a:br>
            <a:r>
              <a:rPr lang="ko-KR" altLang="en-US" dirty="0" smtClean="0"/>
              <a:t> </a:t>
            </a:r>
            <a:r>
              <a:rPr lang="ko-KR" altLang="en-US" dirty="0" err="1" smtClean="0"/>
              <a:t>얼핏보면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천번째</a:t>
            </a:r>
            <a:r>
              <a:rPr lang="ko-KR" altLang="en-US" dirty="0" smtClean="0"/>
              <a:t> 사진 보다 </a:t>
            </a:r>
            <a:r>
              <a:rPr lang="ko-KR" altLang="en-US" dirty="0" err="1" smtClean="0"/>
              <a:t>두번째</a:t>
            </a:r>
            <a:r>
              <a:rPr lang="ko-KR" altLang="en-US" dirty="0" smtClean="0"/>
              <a:t> 사진이 모양도 단순한 것처럼 보인다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하지만 </a:t>
            </a:r>
            <a:r>
              <a:rPr lang="ko-KR" altLang="en-US" dirty="0" err="1" smtClean="0"/>
              <a:t>천번쨰</a:t>
            </a:r>
            <a:r>
              <a:rPr lang="ko-KR" altLang="en-US" dirty="0" smtClean="0"/>
              <a:t> 작품은 원형으로 이루어 졌는데 비해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두번째</a:t>
            </a:r>
            <a:r>
              <a:rPr lang="ko-KR" altLang="en-US" dirty="0" smtClean="0"/>
              <a:t> 작품은 </a:t>
            </a:r>
            <a:r>
              <a:rPr lang="ko-KR" altLang="en-US" dirty="0" err="1" smtClean="0"/>
              <a:t>원형안에</a:t>
            </a:r>
            <a:r>
              <a:rPr lang="ko-KR" altLang="en-US" dirty="0" smtClean="0"/>
              <a:t> 사각형이 돌아가는 모양으로 난이도는 오히려 더 어렵다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/>
              <a:t> </a:t>
            </a:r>
            <a:r>
              <a:rPr lang="ko-KR" altLang="en-US" dirty="0" smtClean="0"/>
              <a:t>그리고 이 모양을 </a:t>
            </a:r>
            <a:r>
              <a:rPr lang="ko-KR" altLang="en-US" dirty="0" err="1" smtClean="0"/>
              <a:t>크롭써클</a:t>
            </a:r>
            <a:r>
              <a:rPr lang="ko-KR" altLang="en-US" dirty="0" smtClean="0"/>
              <a:t> 연구자에게 보여준 결과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이것이야 말로 외계인의 만든 틀림없는 작품이며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지구상의 그 어느 누구도 만들 수 없는 것이라는 표현까지 하였다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/>
              <a:t> </a:t>
            </a:r>
            <a:r>
              <a:rPr lang="ko-KR" altLang="en-US" dirty="0" smtClean="0"/>
              <a:t>그러나 사실 </a:t>
            </a:r>
            <a:r>
              <a:rPr lang="ko-KR" altLang="en-US" dirty="0" err="1" smtClean="0"/>
              <a:t>이작품은</a:t>
            </a:r>
            <a:r>
              <a:rPr lang="ko-KR" altLang="en-US" dirty="0" smtClean="0"/>
              <a:t> 영국의 한 연구팀이 인간에 의해서도 충분히 만들 수 있다는 것을 입증하기 위해 의도적으로 만든 작품이다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/>
              <a:t> </a:t>
            </a:r>
            <a:r>
              <a:rPr lang="ko-KR" altLang="en-US" dirty="0" smtClean="0"/>
              <a:t>만든 과정은 다음과 같다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br>
              <a:rPr lang="en-US" altLang="ko-KR" dirty="0" smtClean="0"/>
            </a:br>
            <a:br>
              <a:rPr lang="ko-KR" alt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ko-KR" alt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ko-KR" alt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ko-KR" alt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외계인에 의해 만들어졌다는 </a:t>
            </a:r>
            <a:r>
              <a:rPr lang="ko-KR" altLang="en-US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또다른</a:t>
            </a:r>
            <a:r>
              <a:rPr lang="ko-KR" alt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근거로 위의 사진에서 보는 것처럼 밀이 </a:t>
            </a:r>
            <a:r>
              <a:rPr lang="ko-KR" altLang="en-US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꺽이지</a:t>
            </a:r>
            <a:r>
              <a:rPr lang="ko-KR" alt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않고 관절을 형성하여 계속 자란다는 점을 들고 있다</a:t>
            </a:r>
            <a:r>
              <a:rPr lang="en-US" altLang="ko-K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이와 관련 된 주장을 요약 하면 다음과 같다</a:t>
            </a:r>
            <a:r>
              <a:rPr lang="en-US" altLang="ko-K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꺽인</a:t>
            </a:r>
            <a:r>
              <a:rPr lang="ko-KR" alt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밀은 </a:t>
            </a:r>
            <a:r>
              <a:rPr lang="ko-KR" altLang="en-US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않자라나</a:t>
            </a:r>
            <a:r>
              <a:rPr lang="ko-KR" alt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미스터리 밀은 꺾여서도 자란다</a:t>
            </a:r>
            <a:r>
              <a:rPr lang="en-US" altLang="ko-KR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ko-KR" alt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ko-KR" altLang="en-US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꺽어진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부분이 연결된 볼록한 독특한 관절 구조를 가지고 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단순히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한방향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꺽임이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아니라 서로 얽혀서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한방향이다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시간 내에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몇명의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수작업을 통해 만들기엔 그 크기가 복잡하고 크며 정밀하다 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토양에 다량의 철분 발견되며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어떤 밀대는 불에 탄 듯한 흔적이 발견된다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발광체나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UFO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 근처에서 비슷한 시점에 발견된다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그러나 이것은 밀 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꺽는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방법이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stomper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와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roller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를 이용한 차이에 오는 결과일 뿐이라는 것이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조작설을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주장하는 사람들의 설명이다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밀과 같이 대가 긴 식물은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구부러지거나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꺽일경우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드문 경우이긴 하지만  관절을 형성하여 자생하기도 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. </a:t>
            </a: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그리고 롤러 같은 것을 장시간 동안 쉬지 않고 작업하면 열이 발생하는 것은 자연스러운 현상이다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여러가지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방향으로 얽혀있다는 것인데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그것은 오히려 한쪽 방향으로 일정하게 구부리는 것보다 더 쉽다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여러 방향으로 조직적으로 마치 옷을 짜는 것처럼 얽히고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섥혔다면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몰라도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롤러 방향을 바꾸고 발을 바꾸는 간단한 작업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혹은 미숙함으로 인해 의도하지 않았던 얽힘을 과장한 것이다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영국의 연구팀에 의해 만들어진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크롭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서클에서 보듯이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크롭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써클을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만드는데에는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그리 많은 시간이나 노동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그리고 정밀한 장비가 필요한 것이 아니다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굳이 밤에 만드는 이유는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우선 농장주의 허가를 받지 않았기 때문이고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사람들에게 들켜 버리면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더이상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만들 수 없지 않기 때문이지 않을까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철분등이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발견되었다는 주장을 통해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UFO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 착륙했다는등의 주장은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그들의 과연 우주인의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존재을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정말로 믿기나 하고 그러한 주장을 하는 지 되 묻고 싶다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수백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아니 수만 광년의 공간을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건너왓을지도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모를 그들의 비행선이 고작 강철 정도의 소재로 만들어 졌겠는가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과연 그러한 물체로 시공의 터널을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견딜수나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있겟는가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UFO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나 발광물체등은 대부분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반사체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거울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비닐등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나 야광판등으로 간단하게 조작할 수 있는 것이었다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앞서 언급하였듯 단시간에 발광물체가 만들었다고 주장된 비디오는 편집된 것이 확인되었다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위 사진에서 볼 수 있듯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크롭써클은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간단한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Stalk-Stomper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로도 완성 할 수 있고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오른쪽 사진처럼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Garden roller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로 밀면서 완성할 수도 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각기 장 단점이 있는데 왼쪽 사진은 보다 정교하고 자연스러운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크롭써클을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만들 수 잇는 반면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오른쪽은 빠른 시간에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만들수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있지만 밀대가 부러지는 경우가 많고 한쪽 방향으로 일정하게 쓰러진다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이상으로 영국을 비롯한 세계 각지에 나타나고 있는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크롭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써클에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대한 의문을 간략히 살펴 보았다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아직도 현대 과학으로는 도저히 풀 수 없는 것이라 선전하고 있긴 하지만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이미 충분히 인간의 힘으로도 만들 수 잇는 것임이 밝혀 졌다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더욱이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크롭써클은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처음에는 매우 단순한 형태에서 시작했다는 것을 주목할 필요가 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그리고 현재에는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크롭써클에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대해 관심도가 상당히 떨어져 있으며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농장주들이 집중적으로 관리하기 시작하면서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개체수도 현저하게 떨어지고 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보다는 차라리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농장주에게 정식으로 허가를 맞고 상업적 용도나 개인의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예술품등으로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그려지는 경우가 더 많다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따라서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크롭써클은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한때는 미스터리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였을지는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모르나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지금은 인간들에 의해서 조작되고 거기에 호기심과 신비주의가 더해져 만들어진 하나의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헤프닝성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미스테리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정도에 지나지 않는다고 볼 수 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다만 농장주에 정식 허가를 맞고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심미적인 만족을 위해 만들어진 순수한 목적의 예술품들은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예술품 자체로서의 가치는 가지고 있다고 할 수 잇겠다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아무튼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크롭써클은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인간의 다양한 탐구심과 호기심을 자극시켰고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예술가들에게 영감을 불어 넣었다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또 농장주에겐 피해를 주었지만 영국의 관광수입은 증대 시키고 있으니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그래도 나름대로의 성과는 있었다고 할 수 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endParaRPr lang="en-US" altLang="ko-KR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endParaRPr lang="en-US" altLang="ko-KR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미스테리</a:t>
            </a:r>
            <a:r>
              <a:rPr lang="ko-KR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서클이란 들판 한가운데 원형형태 또는 기하학적인 모양으로 농작물이 눌려져 </a:t>
            </a:r>
            <a:r>
              <a:rPr lang="ko-KR" alt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있는것을</a:t>
            </a:r>
            <a:r>
              <a:rPr lang="ko-KR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말한다</a:t>
            </a:r>
            <a:r>
              <a:rPr lang="en-US" altLang="ko-K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ko-KR" alt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ko-KR" alt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최초 발생 후 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년이 지난 지금까지도 그 생성의 원인이 밝혀지지 않고 있다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현상의 특징을 보면 우선 야간에 만들어지며 짧은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시간내에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만들어진다 날씨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지형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자연조건과는 무관하게 발생한다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원형자국 주위에 어떤 종류의 흔적도 남아있지 않고 어떤 것은 예술작품과 같은 완벽한 조형미를 보이고 있다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지금까지의 연구결과를 보면 사람에 의해 인위적으로 만들어진 것이 아니라는 점과 단지 어떤 물리적인 힘을 이용한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지적행위의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결과라고 추정할 뿐이다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미스테리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서클의 발생가설 가운데는 외계의 메시지라는 설이 조심스럽게 대두되고 있는데 이는 일부 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UFO 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목격장소에서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미스테리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서클의 출현이 함께 나타난다는 점이다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기록상으로 영국 남서부 지역에서 맨 처음 보고된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미스테리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서클은 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1946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년까지 거슬러 올라간다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솔즈베리의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페페복스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힙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(Pepperbox Hill)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에서 두 개의 원형 무늬가 그때 처음 목격되었다는 것이다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그리고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1972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워민스터에서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미스테리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서클이 발견되기까지 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가까운 공백이 있었다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스톤헨지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에이브베리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글래스톤베리를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잇는 마의 삼각지대 동쪽에 옛 색슨족의 수도였던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윈체스터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(Winchester) 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 자리잡고 있다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마을을 높이 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167m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 텔레그래프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힐이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내려다보고 있는데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바로 아래에 천연의 원형 극장처럼 생긴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치즈풋헤드가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위치한다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1970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년대 후반과 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1980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년대 초에 접어들면서 이곳 근처에서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미스테리서클이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자주 출현하기 시작했다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1975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년과 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76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연속으로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윈체스터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근처의 농장에서 각각 한 개씩의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미스테리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서클이 발견되었다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이때까지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미스테리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서클은 오직 한 개씩 독립적으로만 나타났다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하지만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1978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윈체스터에서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북쪽으로 수마일 떨어진 헤드 본에서 발견된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미스테리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서클은 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개가 한 곳에 모여있는 형태를 취하고 있었다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1980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년대부터 이와 같은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미스테리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서클군이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기하학적이고 대칭적인 배열로 나타남으로써 영국 매스컴의 주목을 받기 시작했다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1983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늦여름 어느 날 그 지역 전기 기사인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콜린앤드류스는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윈체스터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근처로 차를 몰고 가고 있었다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그가 막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치즈풋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헤드를 지날 때 몇몇 차들이 갓길에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세워져있고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거기서 나온 사람들이 밀밭 쪽을 주시하면서 서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있는것을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보았다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그가 가까이 접근해서 차를 세우고 그들이 바라보는 쪽을 쳐다보니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다섯개의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커다란 둥근 무늬가 밀밭에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아로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새겨져 있었다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모양은 커다란 원 주변을 방사상으로 네 개의 작은 원들이 둘러싸고 있는 형상이었다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형태는 거의 완벽한 대칭을 이루고 있었으며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아름다움에 매료된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콜린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앤드류스는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다른 사람들과 함께 한동안 자 리를 뜰 수 없었다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자연현상에 의한 것일까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모양의 대칭은 그런 가능성을 부정하고 있었다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그렇다면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누군가 의 장난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콜린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앤드류스는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그것들이 사람에 의해 만들어 진 것이라고 믿어지지 않았다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모양이 너무나 정교했고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누군가 그 안에 들어간 흔적을 발견할 수 없었기 때문이다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이날 이후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콜린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앤드류스는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미스테리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서클을 본격적으로 연구하기로 결심하고 같이 연구할 사람을 수소문하여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팻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델가도를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알게 되었다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팻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델가도는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이미 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1981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년부터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미스테리서클에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대해서 관심을 갖고 있었다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역시 전기 공학자로서 영국 공군과 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NASA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 로켓 엔지니어로 근무했던 경력을 갖고 있었다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팩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델가도가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미스테리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서클에 관심을 갖게 된 동기는 그 역시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치즈풋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헤드 근처에서 세 개의 원들로 구성된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미스테리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서클을 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1981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년에 목격했기 때문이다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그는 당시 이 목격 내용을 언론에 공개했고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결과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워민스터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미스테리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서클 사건이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일어난지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년만에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최초로 이 문제가 전세계적인 관심을 끌게 되었다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콜린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앤드류스와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팻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델가도는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미스테리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서클 연구에 그 들의 모든 시간을 투자하기 시작했다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연구는 버스티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테일러라는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레저용 항공기 조종사가 참여하여 공중촬영을 맡으면서 더욱 신속하고 체계적인 틀이 잡혀갔다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버스티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테일러가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미스테리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서클에 매료된 것은 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1985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월 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 저녁 클래프포드에서 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1983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놀린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앤드류스가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발견한 것과 거의 동일한 형태의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퀸츄플릿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(Quintuplet)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형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미스테리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서클을 발견하고 나서였다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지상에서 이 형태를 목격한 그는 그날 밤 너무 들떠서 들뜬 눈으로 지새 우고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다음날 아침 일찍 자신의 비행기를 몰고 그 지역 상공으로 날아가서 공중촬영을 했다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그는 이 사진을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콜린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앤드류스와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팻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델가도에게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보냈고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처음으로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미스테리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서클을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공중촬영한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사진을 본 두 사람은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버스티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테일러를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가까이 그들 연구의 동반자로 맞이했던 것이다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1986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한 해 동안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버스터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테일러가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공중촬영한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미스테리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서클의 수는 모두 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개였다 그 중에서 제일 아름다운 형태를 취한 것은 유체화 밭에 생긴 것이었다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그런데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이상한 것은 이 식물은 줄기가 매우 딱딱해서 굽히면 쉽게 부러짐에도 불구하고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미스테리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서클 안에는 식물들이 땅바닥으로 바짝 뉘어져 있었는데도 줄기가 전혀 부러지지 않았다는 점이다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게다가 이런 상황에서 꽃들은 전혀 다치지 않았다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세계 도처에서 발견되는 </a:t>
            </a:r>
            <a:r>
              <a:rPr lang="ko-KR" alt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미스테리</a:t>
            </a:r>
            <a:r>
              <a:rPr lang="ko-KR" alt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서클</a:t>
            </a:r>
            <a:endParaRPr lang="ko-KR" alt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ko-KR" alt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세계 도처에서 발견되는 땅에 새겨진 거대한 문양</a:t>
            </a:r>
            <a:r>
              <a:rPr lang="en-US" altLang="ko-K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ko-KR" alt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endParaRPr lang="ko-KR" alt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이것은 하루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이틀 사이에 갑자기 나타나는 것으로 대단히 정교하고 아름다운 기하학적인 상징들을 이룬다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특히 고대의 거석 문명의 유적지 근처나 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UFO 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출몰 지역에서 자주 나타나고 있다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이것이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도데체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무엇인지 여러 가지 추측이 있으나 아직 무어라 단정하지 못하고 있는 것이 주류 학계의 수준이다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미스테리 서클은 고대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켈트족의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상징이나 중세의 요정 신앙에 나타나는 요정 고리와 너무나 유사하여 신비감을 더하고 있다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여기에서는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플레이아데스인들이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채널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바바라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마시니액에게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들려준 이야기를 살펴보기로 한다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b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크롭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서클은 세계 도처에서 발견되기는 하나 특정 지역에 자주 나타난다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예를 들면 영국의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휠트셔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세일즈베리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평원 지역과 그 주위가 대표적이다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지역은 고대로부터 내려온 무수한 거대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석조물들이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현재까지 남아 있는 지역이다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오른쪽 그림은 영국의 스톤헨지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이곳으로부터 영국의 농촌 지역으로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뻣어나가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스토운헨지와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에이브베리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실베리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힐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쪽으로 정렬되어 있는데 이곳들은 대개 하늘과 교감하는 지역으로 알려지고 있다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기하학적인 문양은 고도의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지성체들이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만든다고 생각하지 않으면 해석할 수 없을 정도로 거대할 뿐만 아니라 정교하며 그 기하학적인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균형감과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절묘한 아름다움으로 보는 사람들로 하여금 신비감과 경외감을 일으킨다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채널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바바라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마시니엑에게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플레이아데스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성단 사람들이 말해준 바에 의하면 이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크롭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서클은 소리로 만들어졌다고 한다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강력한 소리 에너지를 투여하여 이것을 만든 이유는 인류의 집단 의식에게 조용히 말을 하기 위한 것이고 인류의 의식이 스스로 차원을 바꿀 것과 다른 에너지 대로 들어올 수 있도록 출입구를 개척할 것을 암시해 주는 것이라고 말한다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b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이것은 또한 인류의 현재 과학계를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혼란시키고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그 맹점을 지적하는 것이기도 하다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현재의 주류 과학자들의 태도는 판에 박힌 편협한 것임을 깨닫고 인류가 몸과 어머니 대지에 가지고 있는 광대한 정보를 캐낼 필요성을 지적하는 것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즉 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패러다임의 변화가 그대에게 도래했다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."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는 것을 알려 주기 위한 것이다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이들에 의하면 이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크롭서클은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자체에 상당히 풍부한 정보를 담고 있는 백과사전이다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인류의 몸은 이성적인 사유가 포착할 수 있는 것보다 훨씬 더 많은 메시지를 인식하고 있기 때문이고 인류는 앞으로 선택할 세계에 대해 많은 정보를 담고 있는 사이트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지구 전체가 정보의 도서관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를 발견해야 할 필요성이 있다는 것을 이야기하는 것이다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상형문자는 이러한 목적을 실현하기 위해 인류의 영혼에게 깨어나라는 메시지를 보내는 것이며 인류의 거대한 진화 과정과 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DNA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 변화를 가속화시켜 주는 것이라고 말한다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b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UFO, </a:t>
            </a:r>
            <a:r>
              <a:rPr lang="ko-KR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외계인과 정말 관련이 있나</a:t>
            </a:r>
            <a:r>
              <a:rPr lang="en-US" altLang="ko-K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ko-KR" alt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ko-KR" alt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미스터리 서클 </a:t>
            </a:r>
            <a:r>
              <a:rPr lang="en-US" altLang="ko-KR" sz="120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(or </a:t>
            </a:r>
            <a:r>
              <a:rPr lang="ko-KR" altLang="en-US" sz="120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크롭서클</a:t>
            </a:r>
            <a:r>
              <a:rPr lang="en-US" altLang="ko-KR" sz="120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은 현대에서도 가장 풀리지 않는 미스테리로 분류되는 것인데요</a:t>
            </a:r>
            <a:r>
              <a:rPr lang="en-US" altLang="ko-KR" sz="120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  <a:endParaRPr lang="ko-KR" alt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ko-KR" alt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세기의 지구의 우수한 과학자들도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풀지못하는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미스테리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중 하나이지요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*****간단히 말해서 밭의 곡식들이 순식간에 굽어 신비한 문양을 만들어 내는 것입니다</a:t>
            </a:r>
            <a:r>
              <a:rPr lang="en-US" altLang="ko-K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~</a:t>
            </a:r>
            <a:endParaRPr lang="ko-KR" alt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하지만 이 그림은  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워낙커서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지상에서는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확인할수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없고 상공에서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관측해야됩니다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것에 대한 주장은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여러가지로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많습니다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소리에 의한 형상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일정한 전자파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외계인의 메시지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비행접시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(UFO)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 착륙흔적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사람들의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자작설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군대의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어떤실험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지구 자기장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                                               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일전에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몇명의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사람들이 모여 만드는 모습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영국에선 실제로 이 미스터리 서클로 자기들이 모두 만들었다고 사기를 친 사람들도 있었다고 합니다</a:t>
            </a:r>
            <a:r>
              <a:rPr lang="en-US" altLang="ko-KR" sz="120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을 본적은 있지만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작은 서클이야 가능하겠지만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사진들에서 보듯 거대하고 형이상학적인 정확한 모양들의 서클들은 솔직히 불가능하다고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거론되는 많은 가설들이 정확하게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밝혀진것이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없으니 계속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미궁속의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미스테리로</a:t>
            </a:r>
            <a:r>
              <a:rPr lang="ko-KR" alt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존재한다고 합니다</a:t>
            </a:r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altLang="ko-K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9788D-091D-4A53-B0BA-7536BB360249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ko-KR" altLang="en-US" dirty="0" smtClean="0"/>
              <a:t>세계 최초로 복제된 인간배아에서 줄기세포를 얻는 데 성공한 연구팀은 바로 우리나라에서 탄생했다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이들의 연구 결과를 두고 우리 사회는 좀처럼 그 흥분이 가라앉을 기미가 보이지 않는다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특히 생명윤리적 관점에서 차분하게 성찰하려는 태도는 별로 찾아볼 수 없다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ko-KR" altLang="en-US" dirty="0" smtClean="0"/>
              <a:t>그러나 미국이나 영국의 언론들은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황우석 교수 연구팀의 연구 결과에 관심을 기울이면서도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차분하고 엄정한 사회적</a:t>
            </a:r>
            <a:r>
              <a:rPr lang="en-US" altLang="ko-KR" dirty="0" smtClean="0"/>
              <a:t>·</a:t>
            </a:r>
            <a:r>
              <a:rPr lang="ko-KR" altLang="en-US" dirty="0" smtClean="0"/>
              <a:t>윤리적 논의를 잊지 않는 신중함을 보였다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실제로는 이번 성과에 대해 기대보다 우려에 그 논조가 기울어져 있다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ko-KR" altLang="en-US" dirty="0" smtClean="0"/>
              <a:t>세계적으로 인간배아 복제를 금지하고 있는 나라가 많고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끊임없는 윤리적 논란에도 불구하고 우리나라 과학기술부에서는 황우석 교수를 노벨상 후보로 추천하기 위한 추진위원회를 구성한다고 발표했다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한술 더 떠서 미국의 인간복제회사 </a:t>
            </a:r>
            <a:r>
              <a:rPr lang="ko-KR" altLang="en-US" dirty="0" err="1" smtClean="0"/>
              <a:t>클로네이드가</a:t>
            </a:r>
            <a:r>
              <a:rPr lang="ko-KR" altLang="en-US" dirty="0" smtClean="0"/>
              <a:t> 이번에는 자신들의 복제인간 탄생에 필요한 복제배아를 한국에서 만들었다고 주장하고 나서 파문이 일고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구체적인 사항은 밝히지 않아 그 주장의 신빙성이 매우 낮은 것으로 보이지만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세계적으로 금지된 연구가 </a:t>
            </a:r>
            <a:r>
              <a:rPr lang="ko-KR" altLang="en-US" dirty="0" err="1" smtClean="0"/>
              <a:t>과기부의</a:t>
            </a:r>
            <a:r>
              <a:rPr lang="ko-KR" altLang="en-US" dirty="0" smtClean="0"/>
              <a:t> 전폭적인 지원 아래 국내에서 이뤄진다면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자칫 우리나라가 인간복제의 메카로 떠오르지나 않을까 하는 우려가 없지 않다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다음은 복제인간 탄생을 주장하고 있는 </a:t>
            </a:r>
            <a:r>
              <a:rPr lang="ko-KR" altLang="en-US" dirty="0" err="1" smtClean="0"/>
              <a:t>클로네이드의</a:t>
            </a:r>
            <a:r>
              <a:rPr lang="ko-KR" altLang="en-US" dirty="0" smtClean="0"/>
              <a:t> 모체가 되는 미국 종교 단체 ‘</a:t>
            </a:r>
            <a:r>
              <a:rPr lang="ko-KR" altLang="en-US" dirty="0" err="1" smtClean="0"/>
              <a:t>라엘리언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무브먼트</a:t>
            </a:r>
            <a:r>
              <a:rPr lang="ko-KR" altLang="en-US" dirty="0" smtClean="0"/>
              <a:t>’에 대한 전문가의 글이다</a:t>
            </a:r>
            <a:r>
              <a:rPr lang="en-US" altLang="ko-KR" dirty="0" smtClean="0"/>
              <a:t>. &lt;</a:t>
            </a:r>
            <a:r>
              <a:rPr lang="ko-KR" altLang="en-US" dirty="0" smtClean="0"/>
              <a:t>편집자주</a:t>
            </a:r>
            <a:r>
              <a:rPr lang="en-US" altLang="ko-KR" dirty="0" smtClean="0"/>
              <a:t>&gt;</a:t>
            </a:r>
            <a:br>
              <a:rPr lang="en-US" altLang="ko-KR" dirty="0" smtClean="0"/>
            </a:br>
            <a:br>
              <a:rPr lang="en-US" altLang="ko-KR" dirty="0" smtClean="0"/>
            </a:br>
            <a:br>
              <a:rPr lang="en-US" altLang="ko-KR" dirty="0" smtClean="0"/>
            </a:br>
            <a:br>
              <a:rPr lang="en-US" altLang="ko-KR" dirty="0" smtClean="0"/>
            </a:br>
            <a:r>
              <a:rPr lang="en-US" altLang="ko-KR" dirty="0" smtClean="0"/>
              <a:t>‘</a:t>
            </a:r>
            <a:r>
              <a:rPr lang="ko-KR" altLang="en-US" dirty="0" err="1" smtClean="0"/>
              <a:t>라엘리언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무브먼트</a:t>
            </a:r>
            <a:r>
              <a:rPr lang="ko-KR" altLang="en-US" dirty="0" smtClean="0"/>
              <a:t>’는 </a:t>
            </a:r>
            <a:r>
              <a:rPr lang="ko-KR" altLang="en-US" dirty="0" err="1" smtClean="0"/>
              <a:t>뉴에이지</a:t>
            </a:r>
            <a:r>
              <a:rPr lang="en-US" altLang="ko-KR" dirty="0" smtClean="0"/>
              <a:t>(NEW AGE) </a:t>
            </a:r>
            <a:r>
              <a:rPr lang="ko-KR" altLang="en-US" dirty="0" smtClean="0"/>
              <a:t>사상을 신봉하는 미국의 종교 단체이다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조직은 </a:t>
            </a:r>
            <a:r>
              <a:rPr lang="en-US" altLang="ko-KR" dirty="0" smtClean="0"/>
              <a:t>1973</a:t>
            </a:r>
            <a:r>
              <a:rPr lang="ko-KR" altLang="en-US" dirty="0" smtClean="0"/>
              <a:t>년경 프랑스 중부 지방에서 외계로부터 ‘</a:t>
            </a:r>
            <a:r>
              <a:rPr lang="en-US" altLang="ko-KR" dirty="0" smtClean="0"/>
              <a:t>UFO’</a:t>
            </a:r>
            <a:r>
              <a:rPr lang="ko-KR" altLang="en-US" dirty="0" smtClean="0"/>
              <a:t>를 타고 날아 온 우주인을 만났다는 ‘</a:t>
            </a:r>
            <a:r>
              <a:rPr lang="ko-KR" altLang="en-US" dirty="0" err="1" smtClean="0"/>
              <a:t>클로드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보리롱</a:t>
            </a:r>
            <a:r>
              <a:rPr lang="ko-KR" altLang="en-US" dirty="0" smtClean="0"/>
              <a:t> 라엘’의 이름을 따서 형성됐다</a:t>
            </a:r>
            <a:r>
              <a:rPr lang="en-US" altLang="ko-KR" dirty="0" smtClean="0"/>
              <a:t>. ‘</a:t>
            </a:r>
            <a:r>
              <a:rPr lang="ko-KR" altLang="en-US" dirty="0" err="1" smtClean="0"/>
              <a:t>클로드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보리롱</a:t>
            </a:r>
            <a:r>
              <a:rPr lang="ko-KR" altLang="en-US" dirty="0" smtClean="0"/>
              <a:t> 라엘’은 </a:t>
            </a:r>
            <a:r>
              <a:rPr lang="en-US" altLang="ko-KR" dirty="0" smtClean="0"/>
              <a:t>6</a:t>
            </a:r>
            <a:r>
              <a:rPr lang="ko-KR" altLang="en-US" dirty="0" smtClean="0"/>
              <a:t>일 동안을 우주인과 만나 대화를 나누었다고 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 메시지를 전 인류에게 전할 목적으로 이 단체를 만들었다고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그러므로 이 운동의 목표는 외계에서 온 우주인의 메시지를 지구에 널리 알리자는 것이다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en-US" altLang="ko-KR" dirty="0" smtClean="0"/>
              <a:t>‘</a:t>
            </a:r>
            <a:r>
              <a:rPr lang="ko-KR" altLang="en-US" dirty="0" err="1" smtClean="0"/>
              <a:t>클로드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보리롱</a:t>
            </a:r>
            <a:r>
              <a:rPr lang="ko-KR" altLang="en-US" dirty="0" smtClean="0"/>
              <a:t> 라엘’은 </a:t>
            </a:r>
            <a:r>
              <a:rPr lang="en-US" altLang="ko-KR" dirty="0" smtClean="0"/>
              <a:t>1973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13</a:t>
            </a:r>
            <a:r>
              <a:rPr lang="ko-KR" altLang="en-US" dirty="0" smtClean="0"/>
              <a:t>일 경 프랑스에 있는 ‘클레르 </a:t>
            </a:r>
            <a:r>
              <a:rPr lang="ko-KR" altLang="en-US" dirty="0" err="1" smtClean="0"/>
              <a:t>몽페랑</a:t>
            </a:r>
            <a:r>
              <a:rPr lang="ko-KR" altLang="en-US" dirty="0" smtClean="0"/>
              <a:t>’의 한 사화산에서 우주인을 만났다고 하는데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그가 만난 외계에서 온 우주인의 이름은 다름 아닌 성경에서 말하는 창조주 하나님이신 ‘</a:t>
            </a:r>
            <a:r>
              <a:rPr lang="ko-KR" altLang="en-US" dirty="0" err="1" smtClean="0"/>
              <a:t>엘로힘</a:t>
            </a:r>
            <a:r>
              <a:rPr lang="ko-KR" altLang="en-US" dirty="0" smtClean="0"/>
              <a:t>’이라는 것이다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또한 </a:t>
            </a:r>
            <a:r>
              <a:rPr lang="en-US" altLang="ko-KR" dirty="0" smtClean="0"/>
              <a:t>1975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7</a:t>
            </a:r>
            <a:r>
              <a:rPr lang="ko-KR" altLang="en-US" dirty="0" smtClean="0"/>
              <a:t>일 경 ‘</a:t>
            </a:r>
            <a:r>
              <a:rPr lang="en-US" altLang="ko-KR" dirty="0" smtClean="0"/>
              <a:t>UFO’</a:t>
            </a:r>
            <a:r>
              <a:rPr lang="ko-KR" altLang="en-US" dirty="0" smtClean="0"/>
              <a:t>를 타고 우주인의 혹성을 방문하여 교류를 통해 그들이 지구인들에게 주는 메시지를 전달받았다고 한다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ko-KR" altLang="en-US" dirty="0" smtClean="0"/>
              <a:t>그는 이 운동의 보급을 위해 스위스의 제네바에 국제본부를 두고 한국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프랑스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이탈리아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독일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캐나다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일본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대만 등 각국에 협회를 조직해 놓고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국제본부가 있는 제네바는 어떤 도시인가</a:t>
            </a:r>
            <a:r>
              <a:rPr lang="en-US" altLang="ko-KR" dirty="0" smtClean="0"/>
              <a:t>? </a:t>
            </a:r>
            <a:r>
              <a:rPr lang="ko-KR" altLang="en-US" dirty="0" smtClean="0"/>
              <a:t>장로교의 창시자인 존 </a:t>
            </a:r>
            <a:r>
              <a:rPr lang="ko-KR" altLang="en-US" dirty="0" err="1" smtClean="0"/>
              <a:t>칼빈이</a:t>
            </a:r>
            <a:r>
              <a:rPr lang="ko-KR" altLang="en-US" dirty="0" smtClean="0"/>
              <a:t> 성경을 바로 해석하여 진리의 초석을 다진 곳이며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 제네바로부터 진정한 복음이 전 세계로 확산됐다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바로 이러한 하나님의 도성이라고 할 수 있는 제네바가 사탄의 종교인 ‘</a:t>
            </a:r>
            <a:r>
              <a:rPr lang="ko-KR" altLang="en-US" dirty="0" err="1" smtClean="0"/>
              <a:t>라엘리언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무브먼트</a:t>
            </a:r>
            <a:r>
              <a:rPr lang="ko-KR" altLang="en-US" dirty="0" smtClean="0"/>
              <a:t>’의 중심 기점이 됐다는 것은 실로 충격적인 일이 아닐 수 없다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en-US" altLang="ko-KR" dirty="0" smtClean="0"/>
              <a:t>‘</a:t>
            </a:r>
            <a:r>
              <a:rPr lang="ko-KR" altLang="en-US" dirty="0" err="1" smtClean="0"/>
              <a:t>클로드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보리롱</a:t>
            </a:r>
            <a:r>
              <a:rPr lang="ko-KR" altLang="en-US" dirty="0" smtClean="0"/>
              <a:t> 라엘’은 그의 저서를 통해 “</a:t>
            </a:r>
            <a:r>
              <a:rPr lang="ko-KR" altLang="en-US" dirty="0" err="1" smtClean="0"/>
              <a:t>엘로힘</a:t>
            </a:r>
            <a:r>
              <a:rPr lang="en-US" altLang="ko-KR" dirty="0" smtClean="0"/>
              <a:t>(</a:t>
            </a:r>
            <a:r>
              <a:rPr lang="ko-KR" altLang="en-US" dirty="0" smtClean="0"/>
              <a:t>우주인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인간의 행복과 발전을 위해 모세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예수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석가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마호멧</a:t>
            </a:r>
            <a:r>
              <a:rPr lang="ko-KR" altLang="en-US" dirty="0" smtClean="0"/>
              <a:t> 등의 예언자를 보내 인류를 교육하며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개화시키고 </a:t>
            </a:r>
            <a:r>
              <a:rPr lang="ko-KR" altLang="en-US" dirty="0" err="1" smtClean="0"/>
              <a:t>엘로힘의</a:t>
            </a:r>
            <a:r>
              <a:rPr lang="ko-KR" altLang="en-US" dirty="0" smtClean="0"/>
              <a:t> 창조 작업에 대한 기록을 남겼다</a:t>
            </a:r>
            <a:r>
              <a:rPr lang="en-US" altLang="ko-KR" dirty="0" smtClean="0"/>
              <a:t>.” </a:t>
            </a:r>
            <a:r>
              <a:rPr lang="ko-KR" altLang="en-US" dirty="0" smtClean="0"/>
              <a:t>고 주장한다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우주인이 보낸 자는 누구이겠는가</a:t>
            </a:r>
            <a:r>
              <a:rPr lang="en-US" altLang="ko-KR" dirty="0" smtClean="0"/>
              <a:t>? </a:t>
            </a:r>
            <a:r>
              <a:rPr lang="ko-KR" altLang="en-US" dirty="0" smtClean="0"/>
              <a:t>바로 우주인이다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그들은 이 사상을 주장하면서 예수 그리스도도 우주인이라고 말하기도 한다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ko-KR" altLang="en-US" dirty="0" smtClean="0"/>
              <a:t>이 조직은 무브먼트</a:t>
            </a:r>
            <a:r>
              <a:rPr lang="en-US" altLang="ko-KR" dirty="0" smtClean="0"/>
              <a:t>(Movement), </a:t>
            </a:r>
            <a:r>
              <a:rPr lang="ko-KR" altLang="en-US" dirty="0" smtClean="0"/>
              <a:t>즉 운동이라는 이름으로 대중문화 속에 깊이 파고들었기에 쉽게 사람들의 이목을 집중시키게 된 것이다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예수 그리스도가 우주인이라는 이들의 주장을 강력하게 피력하며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사람들의 잠재의식에 주입시키기 위해서 인기리에 상영됐던 영화 ‘</a:t>
            </a:r>
            <a:r>
              <a:rPr lang="en-US" altLang="ko-KR" dirty="0" smtClean="0"/>
              <a:t>ET’. </a:t>
            </a:r>
            <a:r>
              <a:rPr lang="ko-KR" altLang="en-US" dirty="0" smtClean="0"/>
              <a:t>이 영화는 ‘스티븐 </a:t>
            </a:r>
            <a:r>
              <a:rPr lang="ko-KR" altLang="en-US" dirty="0" err="1" smtClean="0"/>
              <a:t>스필버그</a:t>
            </a:r>
            <a:r>
              <a:rPr lang="ko-KR" altLang="en-US" dirty="0" smtClean="0"/>
              <a:t>’가 감독한 영화로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예수 그리스도를 외계에서 온 우주인으로 교묘하게 묘사하고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예수님께서 </a:t>
            </a:r>
            <a:r>
              <a:rPr lang="ko-KR" altLang="en-US" dirty="0" err="1" smtClean="0"/>
              <a:t>마굿간에서</a:t>
            </a:r>
            <a:r>
              <a:rPr lang="ko-KR" altLang="en-US" dirty="0" smtClean="0"/>
              <a:t> 태어난 것을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외계로부터 날아와 </a:t>
            </a:r>
            <a:r>
              <a:rPr lang="ko-KR" altLang="en-US" dirty="0" err="1" smtClean="0"/>
              <a:t>마굿간에</a:t>
            </a:r>
            <a:r>
              <a:rPr lang="ko-KR" altLang="en-US" dirty="0" smtClean="0"/>
              <a:t> 떨어진 </a:t>
            </a:r>
            <a:r>
              <a:rPr lang="en-US" altLang="ko-KR" dirty="0" smtClean="0"/>
              <a:t>ET</a:t>
            </a:r>
            <a:r>
              <a:rPr lang="ko-KR" altLang="en-US" dirty="0" smtClean="0"/>
              <a:t>로 묘사했으며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 </a:t>
            </a:r>
            <a:r>
              <a:rPr lang="en-US" altLang="ko-KR" dirty="0" smtClean="0"/>
              <a:t>ET</a:t>
            </a:r>
            <a:r>
              <a:rPr lang="ko-KR" altLang="en-US" dirty="0" smtClean="0"/>
              <a:t>가 떨어진 곳은 엘리어트의 </a:t>
            </a:r>
            <a:r>
              <a:rPr lang="ko-KR" altLang="en-US" dirty="0" err="1" smtClean="0"/>
              <a:t>마굿간이었는데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 </a:t>
            </a:r>
            <a:r>
              <a:rPr lang="ko-KR" altLang="en-US" dirty="0" err="1" smtClean="0"/>
              <a:t>엘리어트의</a:t>
            </a:r>
            <a:r>
              <a:rPr lang="ko-KR" altLang="en-US" dirty="0" smtClean="0"/>
              <a:t> 어머니가 다름 아닌 마리아였다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또한 예수님만이 하실 수 있으며 우리의 구원과 직접적인 연관성이 있는 부활과 승천을 </a:t>
            </a:r>
            <a:r>
              <a:rPr lang="en-US" altLang="ko-KR" dirty="0" smtClean="0"/>
              <a:t>ET</a:t>
            </a:r>
            <a:r>
              <a:rPr lang="ko-KR" altLang="en-US" dirty="0" smtClean="0"/>
              <a:t>를 통해서 교묘하게 묘사했다</a:t>
            </a:r>
            <a:r>
              <a:rPr lang="en-US" altLang="ko-KR" dirty="0" smtClean="0"/>
              <a:t>. ET</a:t>
            </a:r>
            <a:r>
              <a:rPr lang="ko-KR" altLang="en-US" dirty="0" smtClean="0"/>
              <a:t>의 죽음 앞에서 엘리어트가 울먹이며 한 대사는 많은 사람들의 심금을 울리기에 충분했는데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 대사는 “당신은 이제 다른 세상으로 갈 것입니다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나는 당신을 영원히 믿겠습니다</a:t>
            </a:r>
            <a:r>
              <a:rPr lang="en-US" altLang="ko-KR" dirty="0" smtClean="0"/>
              <a:t>.”</a:t>
            </a:r>
            <a:r>
              <a:rPr lang="ko-KR" altLang="en-US" dirty="0" smtClean="0"/>
              <a:t>이다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ko-KR" altLang="en-US" dirty="0" smtClean="0"/>
              <a:t>이처럼 이 영화는 사탄의 전유물로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사람들에게 예수 그리스도가 우주인이라는 사상을 주입시키기에 충분한 효력을 가지고 있었으며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우주인인 </a:t>
            </a:r>
            <a:r>
              <a:rPr lang="en-US" altLang="ko-KR" dirty="0" smtClean="0"/>
              <a:t>ET</a:t>
            </a:r>
            <a:r>
              <a:rPr lang="ko-KR" altLang="en-US" dirty="0" smtClean="0"/>
              <a:t>를 등장시켜 예수 그리스도의 역할을 대신하게 한 것이다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ko-KR" altLang="en-US" dirty="0" smtClean="0"/>
              <a:t>또한 이러한 지구 밖에 무엇인가가 존재한다는 거짓되고 무서운 사상을 순진한 어린이들에게 주입시키기 위해</a:t>
            </a:r>
            <a:r>
              <a:rPr lang="en-US" altLang="ko-KR" dirty="0" smtClean="0"/>
              <a:t>, TV</a:t>
            </a:r>
            <a:r>
              <a:rPr lang="ko-KR" altLang="en-US" dirty="0" smtClean="0"/>
              <a:t>에서 방영되는 어린이를 위한 만화 프로그램을 하나같이 공상 과학을 주제로 하여 로봇을 등장시키고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지구 밖에 있는 우주인과의 전쟁을 통해서 어린이들에게 우주인이 있음을 각인시키고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그러므로 어린이들이 재미로 이러한 만화를 시청하다 보면 ‘</a:t>
            </a:r>
            <a:r>
              <a:rPr lang="ko-KR" altLang="en-US" dirty="0" err="1" smtClean="0"/>
              <a:t>라엘리언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무브먼트</a:t>
            </a:r>
            <a:r>
              <a:rPr lang="ko-KR" altLang="en-US" dirty="0" smtClean="0"/>
              <a:t>’의 무서운 사상에 쉽게 빨려 들어갈 수밖에 없는 것이다</a:t>
            </a:r>
            <a:r>
              <a:rPr lang="en-US" altLang="ko-KR" dirty="0" smtClean="0"/>
              <a:t>. &lt;</a:t>
            </a:r>
            <a:r>
              <a:rPr lang="ko-KR" altLang="en-US" dirty="0" smtClean="0"/>
              <a:t>안녕하세요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지구 어린이</a:t>
            </a:r>
            <a:r>
              <a:rPr lang="en-US" altLang="ko-KR" dirty="0" smtClean="0"/>
              <a:t>&gt;</a:t>
            </a:r>
            <a:r>
              <a:rPr lang="ko-KR" altLang="en-US" dirty="0" smtClean="0"/>
              <a:t>라는 책은 우주인이 지구에 있는 어린이에게 메시지를 전달하는 내용의 책인데</a:t>
            </a:r>
            <a:r>
              <a:rPr lang="en-US" altLang="ko-KR" dirty="0" smtClean="0"/>
              <a:t>, ‘</a:t>
            </a:r>
            <a:r>
              <a:rPr lang="ko-KR" altLang="en-US" dirty="0" err="1" smtClean="0"/>
              <a:t>라엘리언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무브먼트</a:t>
            </a:r>
            <a:r>
              <a:rPr lang="ko-KR" altLang="en-US" dirty="0" smtClean="0"/>
              <a:t>’의 창시자인 ‘</a:t>
            </a:r>
            <a:r>
              <a:rPr lang="ko-KR" altLang="en-US" dirty="0" err="1" smtClean="0"/>
              <a:t>클로드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보리롱</a:t>
            </a:r>
            <a:r>
              <a:rPr lang="ko-KR" altLang="en-US" dirty="0" smtClean="0"/>
              <a:t> 라엘’이 우주인을 만나 대화를 한 것처럼 우주인이 어린이들과 대화하는 것을 주제로 쓰인 책이다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ko-KR" altLang="en-US" dirty="0" smtClean="0"/>
              <a:t>이 책의 내용을 한마디로 말한다면 ‘인간이 창조자’라는 것이다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책은 스위스의 ‘마이어’라는 소년과 우주에서 온 ‘</a:t>
            </a:r>
            <a:r>
              <a:rPr lang="ko-KR" altLang="en-US" dirty="0" err="1" smtClean="0"/>
              <a:t>셈야제</a:t>
            </a:r>
            <a:r>
              <a:rPr lang="ko-KR" altLang="en-US" dirty="0" smtClean="0"/>
              <a:t>’라는 여인의 대화를 내용으로 하고 있는데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 대화의 내용은 “창조의 힘이라는 것이 무엇이지요</a:t>
            </a:r>
            <a:r>
              <a:rPr lang="en-US" altLang="ko-KR" dirty="0" smtClean="0"/>
              <a:t>? </a:t>
            </a:r>
            <a:r>
              <a:rPr lang="ko-KR" altLang="en-US" dirty="0" smtClean="0"/>
              <a:t>그것은 누구나 가지고 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지구인들은 모르지만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사람은 누구든지 자신의 내부에 무한한 힘을 가지고 있거든요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 무한한 힘이 바로 창조의 근원이랍니다</a:t>
            </a:r>
            <a:r>
              <a:rPr lang="en-US" altLang="ko-KR" dirty="0" smtClean="0"/>
              <a:t>.”</a:t>
            </a:r>
            <a:r>
              <a:rPr lang="ko-KR" altLang="en-US" dirty="0" smtClean="0"/>
              <a:t>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여기에 등장한 ‘</a:t>
            </a:r>
            <a:r>
              <a:rPr lang="ko-KR" altLang="en-US" dirty="0" err="1" smtClean="0"/>
              <a:t>마이어</a:t>
            </a:r>
            <a:r>
              <a:rPr lang="ko-KR" altLang="en-US" dirty="0" smtClean="0"/>
              <a:t>’라는 소년이 다름 아닌 스위스의 소년이라는 것은 앞서 말한 바 있는 ‘</a:t>
            </a:r>
            <a:r>
              <a:rPr lang="ko-KR" altLang="en-US" dirty="0" err="1" smtClean="0"/>
              <a:t>라엘리언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무브먼트</a:t>
            </a:r>
            <a:r>
              <a:rPr lang="ko-KR" altLang="en-US" dirty="0" smtClean="0"/>
              <a:t>’의 국제 본부가 스위스에 있다는 것과 일맥상통하는 것이다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ko-KR" altLang="en-US" dirty="0" smtClean="0"/>
              <a:t>이처럼 ‘라엘리언 </a:t>
            </a:r>
            <a:r>
              <a:rPr lang="ko-KR" altLang="en-US" dirty="0" err="1" smtClean="0"/>
              <a:t>무브먼트</a:t>
            </a:r>
            <a:r>
              <a:rPr lang="ko-KR" altLang="en-US" dirty="0" smtClean="0"/>
              <a:t>’에서 말하는 하나님이 우주인이라는 사상이 터무니없는 거짓말일지라도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대중문화의 거목이라고 할 수 있는 영화와 서적이라는 매개체가 뒷받침해주고 있기 때문에 부정을 긍정으로 보게 하거나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없는 것을 있는 것으로 여기도록 하여 자연스럽게 사람들에게 동화되어 끝내는 긍정하게 만드는 것이다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ko-KR" altLang="en-US" dirty="0" smtClean="0"/>
              <a:t>이러한 ‘</a:t>
            </a:r>
            <a:r>
              <a:rPr lang="ko-KR" altLang="en-US" dirty="0" err="1" smtClean="0"/>
              <a:t>라엘리언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무브먼트</a:t>
            </a:r>
            <a:r>
              <a:rPr lang="ko-KR" altLang="en-US" dirty="0" smtClean="0"/>
              <a:t>’의 사상이 위험한 것은 사람들과 특별히 밀접한 관계를 통해서 접근하기 때문에 더욱 그렇다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요즘처럼 건강과 장수에 관심이 많은 시대에 의학 분야를 통해서도 ‘</a:t>
            </a:r>
            <a:r>
              <a:rPr lang="ko-KR" altLang="en-US" dirty="0" err="1" smtClean="0"/>
              <a:t>라엘리언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무브먼트</a:t>
            </a:r>
            <a:r>
              <a:rPr lang="ko-KR" altLang="en-US" dirty="0" smtClean="0"/>
              <a:t>’가 접근하고 있는데 그것은 다름 아닌 ‘복제인간’이다</a:t>
            </a:r>
            <a:r>
              <a:rPr lang="en-US" altLang="ko-KR" dirty="0" smtClean="0"/>
              <a:t>. ‘</a:t>
            </a:r>
            <a:r>
              <a:rPr lang="ko-KR" altLang="en-US" dirty="0" err="1" smtClean="0"/>
              <a:t>라엘리언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무브먼트</a:t>
            </a:r>
            <a:r>
              <a:rPr lang="ko-KR" altLang="en-US" dirty="0" smtClean="0"/>
              <a:t>’의 비밀조직인 ‘</a:t>
            </a:r>
            <a:r>
              <a:rPr lang="ko-KR" altLang="en-US" dirty="0" err="1" smtClean="0"/>
              <a:t>클로네이드</a:t>
            </a:r>
            <a:r>
              <a:rPr lang="ko-KR" altLang="en-US" dirty="0" smtClean="0"/>
              <a:t>’ 사에 속해 있는 프랑스의 여성 과학자인 ‘</a:t>
            </a:r>
            <a:r>
              <a:rPr lang="ko-KR" altLang="en-US" dirty="0" err="1" smtClean="0"/>
              <a:t>브리지트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부아셀리</a:t>
            </a:r>
            <a:r>
              <a:rPr lang="ko-KR" altLang="en-US" dirty="0" smtClean="0"/>
              <a:t>’ 박사는 </a:t>
            </a:r>
            <a:r>
              <a:rPr lang="en-US" altLang="ko-KR" dirty="0" smtClean="0"/>
              <a:t>2002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26</a:t>
            </a:r>
            <a:r>
              <a:rPr lang="ko-KR" altLang="en-US" dirty="0" smtClean="0"/>
              <a:t>일 </a:t>
            </a:r>
            <a:r>
              <a:rPr lang="en-US" altLang="ko-KR" dirty="0" smtClean="0"/>
              <a:t>AFP</a:t>
            </a:r>
            <a:r>
              <a:rPr lang="ko-KR" altLang="en-US" dirty="0" smtClean="0"/>
              <a:t>통신과의 전화 인터뷰에서 </a:t>
            </a:r>
            <a:r>
              <a:rPr lang="en-US" altLang="ko-KR" dirty="0" smtClean="0"/>
              <a:t>30</a:t>
            </a:r>
            <a:r>
              <a:rPr lang="ko-KR" altLang="en-US" dirty="0" smtClean="0"/>
              <a:t>대 산모가 제왕절개를 통해 최초의 복제여아를 출산했다고 밝힌 바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그리고 이 여자아이의 이름은 하나님께서 첫 사람의 여자로 만드신 ‘이브</a:t>
            </a:r>
            <a:r>
              <a:rPr lang="en-US" altLang="ko-KR" dirty="0" smtClean="0"/>
              <a:t>(Eve)’</a:t>
            </a:r>
            <a:r>
              <a:rPr lang="ko-KR" altLang="en-US" dirty="0" smtClean="0"/>
              <a:t>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복제 여아인 ‘이브’는 남자의 정자와 여자의 난자가 만나서 정상적으로 출생한 것이 아니라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어머니의 체세포 일부를 떼어 내 복제한 것으로서 산모와 여아는 태어난 시기만 다를 뿐 유전적으로 동일한 인간인 것이다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이것은 윤리적인 차원으로도 도저히 납득이 되지 않으며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창조질서를 무참하게 깨뜨리는 것이다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ko-KR" altLang="en-US" dirty="0" smtClean="0"/>
              <a:t>지금은 </a:t>
            </a:r>
            <a:r>
              <a:rPr lang="ko-KR" altLang="en-US" dirty="0" err="1" smtClean="0"/>
              <a:t>뉴에이지의</a:t>
            </a:r>
            <a:r>
              <a:rPr lang="ko-KR" altLang="en-US" dirty="0" smtClean="0"/>
              <a:t> 무서운 사상이 기승을 부리고 있는 시대이기에 예수 그리스도의 몸 된 교회가 이 시대를 향해 생명의 복음을 강하고 담대하게 전해야 할 것이다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왜냐하면 저들에게 능히 대항할 수 있는 것은 어떤 강력한 군사력의 동원이나 무기가 아니라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오직 예수 그리스도의 피 묻은 복음뿐이기 때문이다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 복음만이 거짓된 사상으로 높게 쌓인 저들의 바벨탑을 능히 무너뜨릴 수 있는 것이다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r>
              <a:rPr lang="en-US" altLang="ko-KR" dirty="0" smtClean="0"/>
              <a:t> </a:t>
            </a:r>
            <a:endParaRPr lang="en-US" altLang="ko-KR" dirty="0" smtClean="0"/>
          </a:p>
          <a:p>
            <a:r>
              <a:rPr lang="en-US" altLang="ko-KR" dirty="0" smtClean="0"/>
              <a:t>*</a:t>
            </a:r>
            <a:r>
              <a:rPr lang="ko-KR" altLang="en-US" dirty="0" err="1" smtClean="0"/>
              <a:t>한국창조과학회</a:t>
            </a:r>
            <a:r>
              <a:rPr lang="ko-KR" altLang="en-US" dirty="0" smtClean="0"/>
              <a:t> 자료실</a:t>
            </a:r>
            <a:r>
              <a:rPr lang="en-US" altLang="ko-KR" dirty="0" smtClean="0"/>
              <a:t>/</a:t>
            </a:r>
            <a:r>
              <a:rPr lang="ko-KR" altLang="en-US" dirty="0" smtClean="0"/>
              <a:t>생명복제와 </a:t>
            </a:r>
            <a:r>
              <a:rPr lang="en-US" altLang="ko-KR" dirty="0" smtClean="0"/>
              <a:t>UFO/UFO</a:t>
            </a:r>
            <a:r>
              <a:rPr lang="ko-KR" altLang="en-US" dirty="0" smtClean="0"/>
              <a:t>와 외계생명</a:t>
            </a:r>
            <a:endParaRPr lang="ko-KR" altLang="en-US" dirty="0" smtClean="0"/>
          </a:p>
          <a:p>
            <a:r>
              <a:rPr lang="ko-KR" altLang="en-US" dirty="0" smtClean="0"/>
              <a:t>  </a:t>
            </a:r>
            <a:r>
              <a:rPr lang="en-US" altLang="ko-KR" dirty="0" smtClean="0">
                <a:hlinkClick r:id="rId3"/>
              </a:rPr>
              <a:t>http://www.kacr.or.kr/library/listview.asp?category=D03</a:t>
            </a:r>
            <a:r>
              <a:rPr lang="ko-KR" altLang="en-US" dirty="0" smtClean="0"/>
              <a:t> </a:t>
            </a:r>
            <a:endParaRPr lang="ko-KR" altLang="en-US" dirty="0" smtClean="0"/>
          </a:p>
          <a:p>
            <a:r>
              <a:rPr lang="ko-KR" altLang="en-US" dirty="0" smtClean="0"/>
              <a:t> </a:t>
            </a:r>
            <a:endParaRPr lang="ko-KR" altLang="en-US" dirty="0" smtClean="0"/>
          </a:p>
          <a:p>
            <a:endParaRPr lang="en-US" altLang="ko-KR" dirty="0" smtClean="0"/>
          </a:p>
          <a:p>
            <a:pPr fontAlgn="t"/>
            <a:r>
              <a:rPr lang="en-US" altLang="ko-KR" dirty="0" smtClean="0"/>
              <a:t>27</a:t>
            </a:r>
            <a:r>
              <a:rPr lang="ko-KR" altLang="en-US" dirty="0" smtClean="0"/>
              <a:t>살 때 경주 자동차 잡지를 성공적으로 이끌고 있던 </a:t>
            </a:r>
            <a:r>
              <a:rPr lang="ko-KR" altLang="en-US" dirty="0" err="1" smtClean="0"/>
              <a:t>라엘은</a:t>
            </a:r>
            <a:r>
              <a:rPr lang="ko-KR" altLang="en-US" dirty="0" smtClean="0"/>
              <a:t> </a:t>
            </a:r>
            <a:r>
              <a:rPr lang="en-US" altLang="ko-KR" dirty="0" smtClean="0"/>
              <a:t>1973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13</a:t>
            </a:r>
            <a:r>
              <a:rPr lang="ko-KR" altLang="en-US" dirty="0" smtClean="0"/>
              <a:t>일 아침 프랑스의 화산공원 </a:t>
            </a:r>
            <a:r>
              <a:rPr lang="en-US" altLang="ko-KR" dirty="0" smtClean="0"/>
              <a:t>"</a:t>
            </a:r>
            <a:r>
              <a:rPr lang="ko-KR" altLang="en-US" dirty="0" err="1" smtClean="0"/>
              <a:t>퓨이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라소라</a:t>
            </a:r>
            <a:r>
              <a:rPr lang="en-US" altLang="ko-KR" dirty="0" smtClean="0"/>
              <a:t>"</a:t>
            </a:r>
            <a:r>
              <a:rPr lang="ko-KR" altLang="en-US" dirty="0" smtClean="0"/>
              <a:t>에서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다른 행성으로부터 온 인간과 극적인 만남을 갖는다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우주인은 그에게 인류의 기원에 대한 새롭고도 자세한 설명과 우리의 미래를 어떻게 만들어 가야 할 지에 대한 정보를 전해 주었고 이는 </a:t>
            </a:r>
            <a:r>
              <a:rPr lang="ko-KR" altLang="en-US" i="1" dirty="0" smtClean="0"/>
              <a:t>지적 설계</a:t>
            </a:r>
            <a:r>
              <a:rPr lang="en-US" altLang="ko-KR" i="1" dirty="0" smtClean="0"/>
              <a:t>(Intelligent Design)</a:t>
            </a:r>
            <a:r>
              <a:rPr lang="ko-KR" altLang="en-US" dirty="0" smtClean="0"/>
              <a:t>에 기록되어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같은 장소에서 </a:t>
            </a:r>
            <a:r>
              <a:rPr lang="en-US" altLang="ko-KR" dirty="0" smtClean="0"/>
              <a:t>6</a:t>
            </a:r>
            <a:r>
              <a:rPr lang="ko-KR" altLang="en-US" dirty="0" smtClean="0"/>
              <a:t>번의 계속된 만남을 가진 후 </a:t>
            </a:r>
            <a:r>
              <a:rPr lang="ko-KR" altLang="en-US" dirty="0" err="1" smtClean="0"/>
              <a:t>라엘은</a:t>
            </a:r>
            <a:r>
              <a:rPr lang="ko-KR" altLang="en-US" dirty="0" smtClean="0"/>
              <a:t> 인류에게 이러한 혁명적인 메시지를 알리고 전인류가 그들의 창조자들인 </a:t>
            </a:r>
            <a:r>
              <a:rPr lang="ko-KR" altLang="en-US" dirty="0" err="1" smtClean="0"/>
              <a:t>엘로힘을</a:t>
            </a:r>
            <a:r>
              <a:rPr lang="ko-KR" altLang="en-US" dirty="0" smtClean="0"/>
              <a:t> 어떠한 신비주의나 공포도 없이 의식적이고 고마운 존재들로서 맞이할 준비를 할 수 있게 하는 사명을 받아 들인다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막중한 과업을 알게 된 후 위궤양까지 생겼던 라엘은 몇 달 후 마침내 그가 그토록 사랑했던 스포츠카 기자로서의 경력을 포기하고 야훼</a:t>
            </a:r>
            <a:r>
              <a:rPr lang="en-US" altLang="ko-KR" dirty="0" smtClean="0"/>
              <a:t>(</a:t>
            </a:r>
            <a:r>
              <a:rPr lang="ko-KR" altLang="en-US" dirty="0" smtClean="0"/>
              <a:t>그가 만났던 우주인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그에게 부여한 과업에 스스로를 완전히 헌신하기 하기로 결심했다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만남이 있은 다음해 그는 그 사건에 대해 알리는 책을 출판하고 대중 강연회를 홍보하기 위해 프랑스의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가지 주요 </a:t>
            </a:r>
            <a:r>
              <a:rPr lang="en-US" altLang="ko-KR" dirty="0" smtClean="0"/>
              <a:t>TV</a:t>
            </a:r>
            <a:r>
              <a:rPr lang="ko-KR" altLang="en-US" dirty="0" smtClean="0"/>
              <a:t>와 라디오 쇼에 출연했다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최초의 공개 강연회는 </a:t>
            </a:r>
            <a:r>
              <a:rPr lang="en-US" altLang="ko-KR" dirty="0" smtClean="0"/>
              <a:t>1974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9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19</a:t>
            </a:r>
            <a:r>
              <a:rPr lang="ko-KR" altLang="en-US" dirty="0" smtClean="0"/>
              <a:t>일 파리에서 개최되었으며 </a:t>
            </a:r>
            <a:r>
              <a:rPr lang="en-US" altLang="ko-KR" dirty="0" smtClean="0"/>
              <a:t>2000</a:t>
            </a:r>
            <a:r>
              <a:rPr lang="ko-KR" altLang="en-US" dirty="0" smtClean="0"/>
              <a:t>명 이상의 사람들이 모였다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얼마 후 그는 </a:t>
            </a:r>
            <a:r>
              <a:rPr lang="en-US" altLang="ko-KR" dirty="0" smtClean="0"/>
              <a:t>MADECH </a:t>
            </a:r>
            <a:r>
              <a:rPr lang="ko-KR" altLang="en-US" dirty="0" smtClean="0"/>
              <a:t>협회</a:t>
            </a:r>
            <a:r>
              <a:rPr lang="en-US" altLang="ko-KR" dirty="0" smtClean="0"/>
              <a:t>(</a:t>
            </a:r>
            <a:r>
              <a:rPr lang="ko-KR" altLang="en-US" dirty="0" smtClean="0"/>
              <a:t>그의 막중한 과업에 있어 그를 돕고 싶어하는 사람들의 모임으로 후에 </a:t>
            </a:r>
            <a:r>
              <a:rPr lang="ko-KR" altLang="en-US" dirty="0" err="1" smtClean="0"/>
              <a:t>라엘리안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무브먼트가</a:t>
            </a:r>
            <a:r>
              <a:rPr lang="ko-KR" altLang="en-US" dirty="0" smtClean="0"/>
              <a:t> 됨</a:t>
            </a:r>
            <a:r>
              <a:rPr lang="en-US" altLang="ko-KR" dirty="0" smtClean="0"/>
              <a:t>. 1974</a:t>
            </a:r>
            <a:r>
              <a:rPr lang="ko-KR" altLang="en-US" dirty="0" smtClean="0"/>
              <a:t>년 말에 그 협회는 </a:t>
            </a:r>
            <a:r>
              <a:rPr lang="en-US" altLang="ko-KR" dirty="0" smtClean="0"/>
              <a:t>170</a:t>
            </a:r>
            <a:r>
              <a:rPr lang="ko-KR" altLang="en-US" dirty="0" smtClean="0"/>
              <a:t>명의 회원들을 가지게 되었다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그들은 현재 </a:t>
            </a:r>
            <a:r>
              <a:rPr lang="en-US" altLang="ko-KR" dirty="0" smtClean="0"/>
              <a:t>97</a:t>
            </a:r>
            <a:r>
              <a:rPr lang="ko-KR" altLang="en-US" dirty="0" smtClean="0"/>
              <a:t>개국 </a:t>
            </a:r>
            <a:r>
              <a:rPr lang="en-US" altLang="ko-KR" dirty="0" smtClean="0"/>
              <a:t>7</a:t>
            </a:r>
            <a:r>
              <a:rPr lang="ko-KR" altLang="en-US" dirty="0" smtClean="0"/>
              <a:t>만 </a:t>
            </a:r>
            <a:r>
              <a:rPr lang="en-US" altLang="ko-KR" dirty="0" smtClean="0"/>
              <a:t>0</a:t>
            </a:r>
            <a:r>
              <a:rPr lang="ko-KR" altLang="en-US" dirty="0" smtClean="0"/>
              <a:t>천명 이상의 회원들이 되었다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en-US" altLang="ko-KR" dirty="0" smtClean="0"/>
              <a:t>1975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7</a:t>
            </a:r>
            <a:r>
              <a:rPr lang="ko-KR" altLang="en-US" dirty="0" smtClean="0"/>
              <a:t>일 그는 두 번째 만남을 가졌고 그의 두 번째 책과 </a:t>
            </a:r>
            <a:r>
              <a:rPr lang="ko-KR" altLang="en-US" i="1" dirty="0" smtClean="0"/>
              <a:t>지적 설계</a:t>
            </a:r>
            <a:r>
              <a:rPr lang="en-US" altLang="ko-KR" i="1" dirty="0" smtClean="0"/>
              <a:t>(Intelligent Design)</a:t>
            </a:r>
            <a:r>
              <a:rPr lang="ko-KR" altLang="en-US" dirty="0" smtClean="0"/>
              <a:t>의 일부에 기록된 추가적인 정보를 받았다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그때 이후로 </a:t>
            </a:r>
            <a:r>
              <a:rPr lang="ko-KR" altLang="en-US" dirty="0" err="1" smtClean="0"/>
              <a:t>라엘은</a:t>
            </a:r>
            <a:r>
              <a:rPr lang="ko-KR" altLang="en-US" dirty="0" smtClean="0"/>
              <a:t> 전세계를 돌며 우리의 창조자들을 맞이하려는 열망을 함께 하는 사람들을 모아 모든 대륙에서 강연회와 세미나를 개최하고 있다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ko-KR" altLang="en-US" dirty="0" smtClean="0"/>
              <a:t>또한 그는 그의 가르침들 중 중심을 차지하는 </a:t>
            </a:r>
            <a:r>
              <a:rPr lang="ko-KR" altLang="en-US" i="1" dirty="0" smtClean="0"/>
              <a:t>감각명상</a:t>
            </a:r>
            <a:r>
              <a:rPr lang="en-US" altLang="ko-KR" dirty="0" smtClean="0"/>
              <a:t>, </a:t>
            </a:r>
            <a:r>
              <a:rPr lang="ko-KR" altLang="en-US" dirty="0" smtClean="0"/>
              <a:t>행성의 보다 지성적인 통치를 알리는 </a:t>
            </a:r>
            <a:r>
              <a:rPr lang="en-US" altLang="ko-KR" dirty="0" smtClean="0"/>
              <a:t>"</a:t>
            </a:r>
            <a:r>
              <a:rPr lang="ko-KR" altLang="en-US" dirty="0" smtClean="0"/>
              <a:t>천재정치</a:t>
            </a:r>
            <a:r>
              <a:rPr lang="en-US" altLang="ko-KR" dirty="0" smtClean="0"/>
              <a:t>" </a:t>
            </a:r>
            <a:r>
              <a:rPr lang="ko-KR" altLang="en-US" dirty="0" smtClean="0"/>
              <a:t>그리고 과학을 통해 영원히 살고 누구나 꿈꾸는 아름다운 미래를 이야기한 </a:t>
            </a:r>
            <a:r>
              <a:rPr lang="en-US" altLang="ko-KR" dirty="0" smtClean="0"/>
              <a:t>"Yes! </a:t>
            </a:r>
            <a:r>
              <a:rPr lang="ko-KR" altLang="en-US" dirty="0" smtClean="0"/>
              <a:t>인간복제</a:t>
            </a:r>
            <a:r>
              <a:rPr lang="en-US" altLang="ko-KR" dirty="0" smtClean="0"/>
              <a:t>"</a:t>
            </a:r>
            <a:r>
              <a:rPr lang="ko-KR" altLang="en-US" dirty="0" smtClean="0"/>
              <a:t>와 같은 다른 많은 책들을 출간하였다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ko-KR" altLang="en-US" dirty="0" smtClean="0"/>
              <a:t>수년 동안 </a:t>
            </a:r>
            <a:r>
              <a:rPr lang="ko-KR" altLang="en-US" dirty="0" err="1" smtClean="0"/>
              <a:t>라엘은</a:t>
            </a:r>
            <a:r>
              <a:rPr lang="ko-KR" altLang="en-US" dirty="0" smtClean="0"/>
              <a:t> 수많은 대중 운동들을 펼쳤다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학교들에서 콘돔 사용을 권장하는 것에서 마스터베이션을 권장하기까지</a:t>
            </a:r>
            <a:r>
              <a:rPr lang="en-US" altLang="ko-KR" dirty="0" smtClean="0"/>
              <a:t>. "</a:t>
            </a:r>
            <a:r>
              <a:rPr lang="ko-KR" altLang="en-US" dirty="0" smtClean="0"/>
              <a:t>다양성을 허용하는 것으로 충분하지 않다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모두가 다양성을 사랑해야 한다</a:t>
            </a:r>
            <a:r>
              <a:rPr lang="en-US" altLang="ko-KR" dirty="0" smtClean="0"/>
              <a:t>"</a:t>
            </a:r>
            <a:r>
              <a:rPr lang="ko-KR" altLang="en-US" dirty="0" smtClean="0"/>
              <a:t>는 슬로건으로 소수자들을 지지하는 전세계적 캠페인에서 모든 종교 서적들에서 인권을 존중하지 않는 부분을 검열하도록 요구하는 것에 이르기까지</a:t>
            </a:r>
            <a:r>
              <a:rPr lang="en-US" altLang="ko-KR" dirty="0" smtClean="0"/>
              <a:t>. </a:t>
            </a:r>
            <a:r>
              <a:rPr lang="ko-KR" altLang="en-US" dirty="0" smtClean="0"/>
              <a:t>또 </a:t>
            </a:r>
            <a:r>
              <a:rPr lang="ko-KR" altLang="en-US" dirty="0" err="1" smtClean="0"/>
              <a:t>클로나이드를</a:t>
            </a:r>
            <a:r>
              <a:rPr lang="ko-KR" altLang="en-US" dirty="0" smtClean="0"/>
              <a:t> 설립하여 인간복제를 지지하는 것에서 지구의 모든 사람들에게 식량을 공급할 수 있는 유일한 가능성인 </a:t>
            </a:r>
            <a:r>
              <a:rPr lang="en-US" altLang="ko-KR" dirty="0" smtClean="0"/>
              <a:t>GMO</a:t>
            </a:r>
            <a:r>
              <a:rPr lang="ko-KR" altLang="en-US" dirty="0" smtClean="0"/>
              <a:t>의 장려까지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할례를 당한 여성들이 클리토리스를 복원하여 다시금 기쁨을 경험할 수 있도록 돕는 </a:t>
            </a:r>
            <a:r>
              <a:rPr lang="ko-KR" altLang="en-US" dirty="0" err="1" smtClean="0"/>
              <a:t>클리토레이드</a:t>
            </a:r>
            <a:r>
              <a:rPr lang="ko-KR" altLang="en-US" dirty="0" smtClean="0"/>
              <a:t> 협회를 창설한 것에서 모든 아프리카의 전통 부족장들의 모임에 아프리카 연합을 창설하도록 요청하는 것까지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ko-KR" altLang="en-US" dirty="0" err="1" smtClean="0"/>
              <a:t>라엘은</a:t>
            </a:r>
            <a:r>
              <a:rPr lang="ko-KR" altLang="en-US" dirty="0" smtClean="0"/>
              <a:t> </a:t>
            </a:r>
            <a:r>
              <a:rPr lang="en-US" altLang="ko-KR" dirty="0" smtClean="0"/>
              <a:t>60</a:t>
            </a:r>
            <a:r>
              <a:rPr lang="ko-KR" altLang="en-US" dirty="0" smtClean="0"/>
              <a:t>분</a:t>
            </a:r>
            <a:r>
              <a:rPr lang="en-US" altLang="ko-KR" dirty="0" smtClean="0"/>
              <a:t>, CNN, FOX, BBC </a:t>
            </a:r>
            <a:r>
              <a:rPr lang="ko-KR" altLang="en-US" dirty="0" smtClean="0"/>
              <a:t>뉴스 프로그램들은 물론 </a:t>
            </a:r>
            <a:r>
              <a:rPr lang="ko-KR" altLang="en-US" i="1" dirty="0" err="1" smtClean="0"/>
              <a:t>프로스트와의</a:t>
            </a:r>
            <a:r>
              <a:rPr lang="ko-KR" altLang="en-US" i="1" dirty="0" smtClean="0"/>
              <a:t> 아침</a:t>
            </a:r>
            <a:r>
              <a:rPr lang="ko-KR" altLang="en-US" dirty="0" smtClean="0"/>
              <a:t>과 </a:t>
            </a:r>
            <a:r>
              <a:rPr lang="ko-KR" altLang="en-US" i="1" dirty="0" err="1" smtClean="0"/>
              <a:t>엔터테이먼트</a:t>
            </a:r>
            <a:r>
              <a:rPr lang="ko-KR" altLang="en-US" i="1" dirty="0" smtClean="0"/>
              <a:t> </a:t>
            </a:r>
            <a:r>
              <a:rPr lang="ko-KR" altLang="en-US" i="1" dirty="0" err="1" smtClean="0"/>
              <a:t>투나잇</a:t>
            </a:r>
            <a:r>
              <a:rPr lang="ko-KR" altLang="en-US" dirty="0" smtClean="0"/>
              <a:t> 등과 같은 프로그램들에까지 전세계 대부분의 주요 </a:t>
            </a:r>
            <a:r>
              <a:rPr lang="en-US" altLang="ko-KR" dirty="0" smtClean="0"/>
              <a:t>TV </a:t>
            </a:r>
            <a:r>
              <a:rPr lang="ko-KR" altLang="en-US" dirty="0" smtClean="0"/>
              <a:t>프로그램에 초대 받았다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그는 미국 의회에 그의 과학에 대한 비전을 설명하기 위해 초대되었다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그리고 </a:t>
            </a:r>
            <a:r>
              <a:rPr lang="en-US" altLang="ko-KR" dirty="0" smtClean="0"/>
              <a:t>2000</a:t>
            </a:r>
            <a:r>
              <a:rPr lang="ko-KR" altLang="en-US" dirty="0" smtClean="0"/>
              <a:t>년 그를 최초로 공식 환영한 </a:t>
            </a:r>
            <a:r>
              <a:rPr lang="ko-KR" altLang="en-US" dirty="0" err="1" smtClean="0"/>
              <a:t>데니스</a:t>
            </a:r>
            <a:r>
              <a:rPr lang="ko-KR" altLang="en-US" dirty="0" smtClean="0"/>
              <a:t> 사소 </a:t>
            </a:r>
            <a:r>
              <a:rPr lang="ko-KR" altLang="en-US" dirty="0" err="1" smtClean="0"/>
              <a:t>응게소</a:t>
            </a:r>
            <a:r>
              <a:rPr lang="ko-KR" altLang="en-US" dirty="0" smtClean="0"/>
              <a:t> 콩고 </a:t>
            </a:r>
            <a:r>
              <a:rPr lang="ko-KR" altLang="en-US" dirty="0" err="1" smtClean="0"/>
              <a:t>대통령를</a:t>
            </a:r>
            <a:r>
              <a:rPr lang="ko-KR" altLang="en-US" dirty="0" smtClean="0"/>
              <a:t> 포함한 이 세계의 많은 지도자들에게 초청되었다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프랑스 작자 </a:t>
            </a:r>
            <a:r>
              <a:rPr lang="ko-KR" altLang="en-US" dirty="0" err="1" smtClean="0"/>
              <a:t>미셜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우엘벡과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헤프너</a:t>
            </a:r>
            <a:r>
              <a:rPr lang="ko-KR" altLang="en-US" dirty="0" smtClean="0"/>
              <a:t> 같은 많은 예술가들이 그를 알고 있다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ko-KR" altLang="en-US" dirty="0" smtClean="0"/>
              <a:t>불교도들은 미륵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유태인들은 메시아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기독교인들은 성령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혹은 전세계 많은 부족들에 의해 주워진 다른 많은 이름으로 지구 상의 모든 문명에서 메신저를 예고하고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앞의 모든 사례들처럼 이 예고된 메신저는 모든 이들을 만족시키기 위한 하는 것이 아니라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우리의 창조자들이 우리에게 기대하고 있는 것을 말하기 위해 존재한다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이것이 </a:t>
            </a:r>
            <a:r>
              <a:rPr lang="ko-KR" altLang="en-US" dirty="0" err="1" smtClean="0"/>
              <a:t>라엘이</a:t>
            </a:r>
            <a:r>
              <a:rPr lang="ko-KR" altLang="en-US" dirty="0" smtClean="0"/>
              <a:t> 지금까지 </a:t>
            </a:r>
            <a:r>
              <a:rPr lang="en-US" altLang="ko-KR" dirty="0" smtClean="0"/>
              <a:t>30</a:t>
            </a:r>
            <a:r>
              <a:rPr lang="ko-KR" altLang="en-US" dirty="0" smtClean="0"/>
              <a:t>년 동안 여행하며 자기 자신을 위해서가 아닌 우리의 창조자들이 </a:t>
            </a:r>
            <a:r>
              <a:rPr lang="en-US" altLang="ko-KR" dirty="0" smtClean="0"/>
              <a:t>2035</a:t>
            </a:r>
            <a:r>
              <a:rPr lang="ko-KR" altLang="en-US" dirty="0" smtClean="0"/>
              <a:t>년 이전에 건설하도록 요청했던 대사관에서 그들을 맞이 하는데 모든 것을 바치기 위해 해왔던 것이다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en-US" altLang="ko-KR" dirty="0" smtClean="0"/>
              <a:t>[ </a:t>
            </a:r>
            <a:r>
              <a:rPr lang="en-US" altLang="ko-KR" dirty="0" smtClean="0">
                <a:hlinkClick r:id="rId4" action="ppaction://hlinkfile"/>
              </a:rPr>
              <a:t>&lt; </a:t>
            </a:r>
            <a:r>
              <a:rPr lang="ko-KR" altLang="en-US" dirty="0" smtClean="0">
                <a:hlinkClick r:id="rId4" action="ppaction://hlinkfile"/>
              </a:rPr>
              <a:t>뒤로</a:t>
            </a:r>
            <a:r>
              <a:rPr lang="ko-KR" altLang="en-US" dirty="0" smtClean="0"/>
              <a:t> </a:t>
            </a:r>
            <a:r>
              <a:rPr lang="en-US" altLang="ko-KR" dirty="0" smtClean="0"/>
              <a:t>]</a:t>
            </a:r>
            <a:endParaRPr lang="en-US" altLang="ko-KR" dirty="0" smtClean="0"/>
          </a:p>
          <a:p>
            <a:pPr fontAlgn="t"/>
            <a:r>
              <a:rPr lang="ko-KR" altLang="en-US" dirty="0" smtClean="0"/>
              <a:t>주 메뉴</a:t>
            </a:r>
            <a:endParaRPr lang="ko-KR" altLang="en-US" dirty="0" smtClean="0"/>
          </a:p>
          <a:p>
            <a:pPr fontAlgn="t"/>
            <a:r>
              <a:rPr lang="ko-KR" altLang="en-US" dirty="0" smtClean="0">
                <a:hlinkClick r:id="rId5" tooltip="홈" action="ppaction://hlinkfile"/>
              </a:rPr>
              <a:t>홈</a:t>
            </a:r>
            <a:br>
              <a:rPr lang="ko-KR" altLang="en-US" dirty="0" smtClean="0"/>
            </a:br>
            <a:r>
              <a:rPr lang="ko-KR" altLang="en-US" dirty="0" smtClean="0">
                <a:hlinkClick r:id="rId6" action="ppaction://hlinkfile"/>
              </a:rPr>
              <a:t>메시지</a:t>
            </a:r>
            <a:br>
              <a:rPr lang="ko-KR" altLang="en-US" dirty="0" smtClean="0"/>
            </a:br>
            <a:r>
              <a:rPr lang="ko-KR" altLang="en-US" dirty="0" smtClean="0">
                <a:hlinkClick r:id="rId7" action="ppaction://hlinkfile"/>
              </a:rPr>
              <a:t>다운로드</a:t>
            </a:r>
            <a:br>
              <a:rPr lang="ko-KR" altLang="en-US" dirty="0" smtClean="0"/>
            </a:br>
            <a:r>
              <a:rPr lang="ko-KR" altLang="en-US" dirty="0" smtClean="0">
                <a:hlinkClick r:id="rId8" action="ppaction://hlinkfile"/>
              </a:rPr>
              <a:t>동영상</a:t>
            </a:r>
            <a:br>
              <a:rPr lang="ko-KR" altLang="en-US" dirty="0" smtClean="0"/>
            </a:br>
            <a:r>
              <a:rPr lang="ko-KR" altLang="en-US" dirty="0" err="1" smtClean="0"/>
              <a:t>라엘에</a:t>
            </a:r>
            <a:r>
              <a:rPr lang="ko-KR" altLang="en-US" dirty="0" smtClean="0"/>
              <a:t> 관하여</a:t>
            </a:r>
            <a:br>
              <a:rPr lang="ko-KR" altLang="en-US" dirty="0" smtClean="0"/>
            </a:br>
            <a:r>
              <a:rPr lang="ko-KR" altLang="en-US" dirty="0" smtClean="0"/>
              <a:t>  </a:t>
            </a:r>
            <a:r>
              <a:rPr lang="ko-KR" altLang="en-US" dirty="0" smtClean="0">
                <a:hlinkClick r:id="rId9" action="ppaction://hlinkfile"/>
              </a:rPr>
              <a:t>가수</a:t>
            </a:r>
            <a:r>
              <a:rPr lang="en-US" altLang="ko-KR" dirty="0" smtClean="0">
                <a:hlinkClick r:id="rId9" action="ppaction://hlinkfile"/>
              </a:rPr>
              <a:t>/</a:t>
            </a:r>
            <a:r>
              <a:rPr lang="ko-KR" altLang="en-US" dirty="0" smtClean="0">
                <a:hlinkClick r:id="rId9" action="ppaction://hlinkfile"/>
              </a:rPr>
              <a:t>작곡가</a:t>
            </a:r>
            <a:br>
              <a:rPr lang="ko-KR" altLang="en-US" dirty="0" smtClean="0"/>
            </a:br>
            <a:r>
              <a:rPr lang="ko-KR" altLang="en-US" dirty="0" smtClean="0"/>
              <a:t>  </a:t>
            </a:r>
            <a:r>
              <a:rPr lang="ko-KR" altLang="en-US" dirty="0" smtClean="0">
                <a:hlinkClick r:id="rId4" action="ppaction://hlinkfile"/>
              </a:rPr>
              <a:t>자동차경주 선수</a:t>
            </a:r>
            <a:br>
              <a:rPr lang="ko-KR" altLang="en-US" dirty="0" smtClean="0"/>
            </a:br>
            <a:r>
              <a:rPr lang="ko-KR" altLang="en-US" dirty="0" smtClean="0"/>
              <a:t>  </a:t>
            </a:r>
            <a:r>
              <a:rPr lang="ko-KR" altLang="en-US" dirty="0" err="1" smtClean="0">
                <a:hlinkClick r:id="rId10" action="ppaction://hlinkfile"/>
              </a:rPr>
              <a:t>엘로힘의</a:t>
            </a:r>
            <a:r>
              <a:rPr lang="ko-KR" altLang="en-US" dirty="0" smtClean="0">
                <a:hlinkClick r:id="rId10" action="ppaction://hlinkfile"/>
              </a:rPr>
              <a:t> 메신저</a:t>
            </a:r>
            <a:br>
              <a:rPr lang="ko-KR" altLang="en-US" dirty="0" smtClean="0"/>
            </a:br>
            <a:endParaRPr lang="ko-KR" altLang="en-US" dirty="0" smtClean="0"/>
          </a:p>
          <a:p>
            <a:pPr fontAlgn="t"/>
            <a:r>
              <a:rPr lang="en-US" altLang="ko-KR" dirty="0" smtClean="0">
                <a:hlinkClick r:id="rId11" tooltip="Frequently Asked Questions" action="ppaction://hlinkfile"/>
              </a:rPr>
              <a:t>FAQ</a:t>
            </a:r>
            <a:br>
              <a:rPr lang="ko-KR" altLang="en-US" dirty="0" smtClean="0"/>
            </a:br>
            <a:r>
              <a:rPr lang="ko-KR" altLang="en-US" dirty="0" smtClean="0">
                <a:hlinkClick r:id="rId12" action="ppaction://hlinkfile"/>
              </a:rPr>
              <a:t>대사관</a:t>
            </a:r>
            <a:br>
              <a:rPr lang="ko-KR" altLang="en-US" dirty="0" smtClean="0"/>
            </a:br>
            <a:r>
              <a:rPr lang="ko-KR" altLang="en-US" dirty="0" smtClean="0">
                <a:hlinkClick r:id="rId13" tooltip="Events" action="ppaction://hlinkfile"/>
              </a:rPr>
              <a:t>이벤트</a:t>
            </a:r>
            <a:br>
              <a:rPr lang="ko-KR" altLang="en-US" dirty="0" smtClean="0"/>
            </a:br>
            <a:r>
              <a:rPr lang="ko-KR" altLang="en-US" dirty="0" smtClean="0">
                <a:hlinkClick r:id="rId14" action="ppaction://hlinkfile"/>
              </a:rPr>
              <a:t>추천서</a:t>
            </a:r>
            <a:br>
              <a:rPr lang="ko-KR" altLang="en-US" dirty="0" smtClean="0"/>
            </a:br>
            <a:r>
              <a:rPr lang="ko-KR" altLang="en-US" dirty="0" smtClean="0"/>
              <a:t>세미나</a:t>
            </a:r>
            <a:br>
              <a:rPr lang="ko-KR" altLang="en-US" dirty="0" smtClean="0"/>
            </a:br>
            <a:r>
              <a:rPr lang="ko-KR" altLang="en-US" dirty="0" smtClean="0"/>
              <a:t>  </a:t>
            </a:r>
            <a:r>
              <a:rPr lang="ko-KR" altLang="en-US" dirty="0" smtClean="0">
                <a:hlinkClick r:id="rId15" action="ppaction://hlinkfile"/>
              </a:rPr>
              <a:t>아프리카</a:t>
            </a:r>
            <a:br>
              <a:rPr lang="ko-KR" altLang="en-US" dirty="0" smtClean="0"/>
            </a:br>
            <a:r>
              <a:rPr lang="ko-KR" altLang="en-US" dirty="0" smtClean="0"/>
              <a:t>  </a:t>
            </a:r>
            <a:r>
              <a:rPr lang="ko-KR" altLang="en-US" dirty="0" smtClean="0">
                <a:hlinkClick r:id="rId16" action="ppaction://hlinkfile"/>
              </a:rPr>
              <a:t>아메리카</a:t>
            </a:r>
            <a:br>
              <a:rPr lang="ko-KR" altLang="en-US" dirty="0" smtClean="0"/>
            </a:br>
            <a:r>
              <a:rPr lang="ko-KR" altLang="en-US" dirty="0" smtClean="0"/>
              <a:t>  </a:t>
            </a:r>
            <a:r>
              <a:rPr lang="ko-KR" altLang="en-US" dirty="0" smtClean="0">
                <a:hlinkClick r:id="rId17" action="ppaction://hlinkfile"/>
              </a:rPr>
              <a:t>아시아</a:t>
            </a:r>
            <a:br>
              <a:rPr lang="ko-KR" altLang="en-US" dirty="0" smtClean="0"/>
            </a:br>
            <a:r>
              <a:rPr lang="ko-KR" altLang="en-US" dirty="0" smtClean="0"/>
              <a:t>  </a:t>
            </a:r>
            <a:r>
              <a:rPr lang="ko-KR" altLang="en-US" dirty="0" smtClean="0">
                <a:hlinkClick r:id="rId18" action="ppaction://hlinkfile"/>
              </a:rPr>
              <a:t>유럽</a:t>
            </a:r>
            <a:br>
              <a:rPr lang="ko-KR" altLang="en-US" dirty="0" smtClean="0"/>
            </a:br>
            <a:r>
              <a:rPr lang="ko-KR" altLang="en-US" dirty="0" smtClean="0"/>
              <a:t>  </a:t>
            </a:r>
            <a:r>
              <a:rPr lang="ko-KR" altLang="en-US" dirty="0" smtClean="0">
                <a:hlinkClick r:id="rId19" action="ppaction://hlinkfile"/>
              </a:rPr>
              <a:t>중동</a:t>
            </a:r>
            <a:br>
              <a:rPr lang="ko-KR" altLang="en-US" dirty="0" smtClean="0"/>
            </a:br>
            <a:r>
              <a:rPr lang="ko-KR" altLang="en-US" dirty="0" smtClean="0"/>
              <a:t>  </a:t>
            </a:r>
            <a:r>
              <a:rPr lang="ko-KR" altLang="en-US" dirty="0" smtClean="0">
                <a:hlinkClick r:id="rId20" action="ppaction://hlinkfile"/>
              </a:rPr>
              <a:t>오세아니아</a:t>
            </a:r>
            <a:br>
              <a:rPr lang="ko-KR" altLang="en-US" dirty="0" smtClean="0"/>
            </a:br>
            <a:endParaRPr lang="ko-KR" altLang="en-US" dirty="0" smtClean="0"/>
          </a:p>
          <a:p>
            <a:pPr fontAlgn="t"/>
            <a:r>
              <a:rPr lang="ko-KR" altLang="en-US" dirty="0" smtClean="0">
                <a:hlinkClick r:id="rId21" tooltip="문의사항" action="ppaction://hlinkfile"/>
              </a:rPr>
              <a:t>문의사항</a:t>
            </a:r>
            <a:br>
              <a:rPr lang="ko-KR" altLang="en-US" dirty="0" smtClean="0"/>
            </a:br>
            <a:r>
              <a:rPr lang="ko-KR" altLang="en-US" dirty="0" smtClean="0">
                <a:hlinkClick r:id="rId22" action="ppaction://hlinkfile"/>
              </a:rPr>
              <a:t>판매</a:t>
            </a:r>
            <a:br>
              <a:rPr lang="ko-KR" altLang="en-US" dirty="0" smtClean="0"/>
            </a:br>
            <a:r>
              <a:rPr lang="ko-KR" altLang="en-US" dirty="0" smtClean="0">
                <a:hlinkClick r:id="rId23" action="ppaction://hlinkfile"/>
              </a:rPr>
              <a:t>연결</a:t>
            </a:r>
            <a:br>
              <a:rPr lang="ko-KR" altLang="en-US" dirty="0" smtClean="0"/>
            </a:br>
            <a:r>
              <a:rPr lang="ko-KR" altLang="en-US" dirty="0" smtClean="0">
                <a:hlinkClick r:id="rId24" tooltip="Press Site"/>
              </a:rPr>
              <a:t>언론보도</a:t>
            </a:r>
            <a:br>
              <a:rPr lang="ko-KR" altLang="en-US" dirty="0" smtClean="0"/>
            </a:br>
            <a:endParaRPr lang="ko-KR" altLang="en-US" dirty="0" smtClean="0"/>
          </a:p>
          <a:p>
            <a:pPr fontAlgn="t"/>
            <a:r>
              <a:rPr lang="ko-KR" altLang="en-US" dirty="0" smtClean="0"/>
              <a:t>환영합니다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사용자 이름</a:t>
            </a:r>
            <a:r>
              <a:rPr lang="en-US" altLang="ko-KR" dirty="0" smtClean="0"/>
              <a:t>: 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ko-KR" altLang="en-US" dirty="0" smtClean="0"/>
              <a:t>비밀번호</a:t>
            </a:r>
            <a:r>
              <a:rPr lang="en-US" altLang="ko-KR" dirty="0" smtClean="0"/>
              <a:t>: 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en-US" altLang="ko-KR" dirty="0" smtClean="0"/>
              <a:t>  [ </a:t>
            </a:r>
            <a:r>
              <a:rPr lang="ko-KR" altLang="en-US" dirty="0" smtClean="0">
                <a:hlinkClick r:id="rId25" tooltip="회원등록" action="ppaction://hlinkfile"/>
              </a:rPr>
              <a:t>회원등록</a:t>
            </a:r>
            <a:r>
              <a:rPr lang="ko-KR" altLang="en-US" dirty="0" smtClean="0"/>
              <a:t> </a:t>
            </a:r>
            <a:r>
              <a:rPr lang="en-US" altLang="ko-KR" dirty="0" smtClean="0"/>
              <a:t>] </a:t>
            </a:r>
            <a:br>
              <a:rPr lang="en-US" altLang="ko-KR" dirty="0" smtClean="0"/>
            </a:br>
            <a:r>
              <a:rPr lang="en-US" altLang="ko-KR" dirty="0" smtClean="0"/>
              <a:t>[ </a:t>
            </a:r>
            <a:r>
              <a:rPr lang="ko-KR" altLang="en-US" dirty="0" smtClean="0">
                <a:hlinkClick r:id="rId26" tooltip="비밀번호 분실" action="ppaction://hlinkfile"/>
              </a:rPr>
              <a:t>비밀번호 분실</a:t>
            </a:r>
            <a:r>
              <a:rPr lang="ko-KR" altLang="en-US" dirty="0" smtClean="0"/>
              <a:t> </a:t>
            </a:r>
            <a:r>
              <a:rPr lang="en-US" altLang="ko-KR" dirty="0" smtClean="0"/>
              <a:t>] </a:t>
            </a:r>
            <a:br>
              <a:rPr lang="en-US" altLang="ko-KR" dirty="0" smtClean="0"/>
            </a:br>
            <a:r>
              <a:rPr lang="en-US" altLang="ko-KR" dirty="0" smtClean="0"/>
              <a:t>[ </a:t>
            </a:r>
            <a:r>
              <a:rPr lang="ko-KR" altLang="en-US" dirty="0" smtClean="0">
                <a:hlinkClick r:id="rId27" tooltip="계정활성화 메일 재발송" action="ppaction://hlinkfile"/>
              </a:rPr>
              <a:t>계정활성화 메일 </a:t>
            </a:r>
            <a:r>
              <a:rPr lang="ko-KR" altLang="en-US" dirty="0" err="1" smtClean="0">
                <a:hlinkClick r:id="rId27" tooltip="계정활성화 메일 재발송" action="ppaction://hlinkfile"/>
              </a:rPr>
              <a:t>재발송</a:t>
            </a:r>
            <a:r>
              <a:rPr lang="ko-KR" altLang="en-US" dirty="0" smtClean="0"/>
              <a:t> </a:t>
            </a:r>
            <a:r>
              <a:rPr lang="en-US" altLang="ko-KR" dirty="0" smtClean="0"/>
              <a:t>] </a:t>
            </a:r>
            <a:endParaRPr lang="en-US" altLang="ko-KR" dirty="0" smtClean="0"/>
          </a:p>
          <a:p>
            <a:pPr fontAlgn="t"/>
            <a:r>
              <a:rPr lang="en-US" altLang="ko-KR" dirty="0" smtClean="0"/>
              <a:t>Available Now </a:t>
            </a:r>
            <a:endParaRPr lang="en-US" altLang="ko-KR" dirty="0" smtClean="0"/>
          </a:p>
          <a:p>
            <a:pPr fontAlgn="t"/>
            <a:r>
              <a:rPr lang="en-US" altLang="ko-KR" dirty="0" smtClean="0">
                <a:hlinkClick r:id="rId28"/>
              </a:rPr>
              <a:t>Intelligent Design</a:t>
            </a:r>
            <a:r>
              <a:rPr lang="ko-KR" altLang="en-US" dirty="0" smtClean="0"/>
              <a:t> </a:t>
            </a:r>
            <a:endParaRPr lang="ko-KR" altLang="en-US" dirty="0" smtClean="0"/>
          </a:p>
          <a:p>
            <a:pPr fontAlgn="t"/>
            <a:r>
              <a:rPr lang="en-US" altLang="ko-KR" dirty="0" err="1" smtClean="0"/>
              <a:t>Rael</a:t>
            </a:r>
            <a:endParaRPr lang="en-US" altLang="ko-KR" dirty="0" smtClean="0"/>
          </a:p>
          <a:p>
            <a:pPr fontAlgn="t"/>
            <a:r>
              <a:rPr lang="en-US" altLang="ko-KR" dirty="0" smtClean="0"/>
              <a:t>  Buy New $20.99 </a:t>
            </a:r>
            <a:endParaRPr lang="en-US" altLang="ko-KR" dirty="0" smtClean="0"/>
          </a:p>
          <a:p>
            <a:pPr fontAlgn="t"/>
            <a:r>
              <a:rPr lang="en-US" altLang="ko-KR" dirty="0" smtClean="0">
                <a:hlinkClick r:id="rId29"/>
              </a:rPr>
              <a:t>Privacy Information</a:t>
            </a:r>
            <a:endParaRPr lang="ko-KR" altLang="en-US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9788D-091D-4A53-B0BA-7536BB360249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어느날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워싱톤에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9788D-091D-4A53-B0BA-7536BB360249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이티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진화론적 상상의 산물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미래의 인간에 관하여 운동을 거의 하지 않고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머리만 있으면 됨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9788D-091D-4A53-B0BA-7536BB360249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스타트렉</a:t>
            </a:r>
            <a:endParaRPr lang="en-US" altLang="ko-KR" dirty="0" smtClean="0"/>
          </a:p>
          <a:p>
            <a:r>
              <a:rPr lang="en-US" altLang="ko-KR" dirty="0" smtClean="0"/>
              <a:t>  - </a:t>
            </a:r>
            <a:r>
              <a:rPr lang="ko-KR" altLang="en-US" dirty="0" smtClean="0"/>
              <a:t>지구만 진화가 아니라 다른 행성도 진화에 의해 발전되었을 것이다</a:t>
            </a:r>
            <a:r>
              <a:rPr lang="en-US" altLang="ko-KR" dirty="0" smtClean="0"/>
              <a:t>. ( </a:t>
            </a:r>
            <a:r>
              <a:rPr lang="ko-KR" altLang="en-US" dirty="0" err="1" smtClean="0"/>
              <a:t>스타트렉</a:t>
            </a:r>
            <a:r>
              <a:rPr lang="ko-KR" altLang="en-US" dirty="0" smtClean="0"/>
              <a:t> 시리즈 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9788D-091D-4A53-B0BA-7536BB360249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ko-KR" dirty="0" smtClean="0"/>
              <a:t>'</a:t>
            </a:r>
            <a:r>
              <a:rPr lang="ko-KR" altLang="en-US" dirty="0" smtClean="0"/>
              <a:t>고대의 우주 비행사</a:t>
            </a:r>
            <a:r>
              <a:rPr lang="en-US" altLang="ko-KR" dirty="0" smtClean="0"/>
              <a:t>'</a:t>
            </a:r>
            <a:r>
              <a:rPr lang="ko-KR" altLang="en-US" dirty="0" smtClean="0"/>
              <a:t>라는 용어는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지구의 고대 문명 대부분에서 우주인이 깊게 관여했다는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근거없는</a:t>
            </a:r>
            <a:r>
              <a:rPr lang="ko-KR" altLang="en-US" dirty="0" smtClean="0"/>
              <a:t> 견해를 나타낸다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아이디어를 주장하는 사람들 중에서 가장 악명 높은 사람은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고대의 우주 비행사에 관하여 </a:t>
            </a:r>
            <a:r>
              <a:rPr lang="ko-KR" altLang="en-US" dirty="0" err="1" smtClean="0"/>
              <a:t>몇권의</a:t>
            </a:r>
            <a:r>
              <a:rPr lang="ko-KR" altLang="en-US" dirty="0" smtClean="0"/>
              <a:t> 책을 저술한 </a:t>
            </a:r>
            <a:r>
              <a:rPr lang="ko-KR" altLang="en-US" dirty="0" err="1" smtClean="0"/>
              <a:t>에리히</a:t>
            </a:r>
            <a:r>
              <a:rPr lang="ko-KR" altLang="en-US" dirty="0" smtClean="0"/>
              <a:t> 폰 </a:t>
            </a:r>
            <a:r>
              <a:rPr lang="ko-KR" altLang="en-US" dirty="0" err="1" smtClean="0"/>
              <a:t>데니켄이다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예를 들어 그는 </a:t>
            </a:r>
            <a:r>
              <a:rPr lang="en-US" altLang="ko-KR" dirty="0" smtClean="0"/>
              <a:t>"</a:t>
            </a:r>
            <a:r>
              <a:rPr lang="ko-KR" altLang="en-US" dirty="0" smtClean="0"/>
              <a:t>신들의 전차</a:t>
            </a:r>
            <a:r>
              <a:rPr lang="en-US" altLang="ko-KR" dirty="0" smtClean="0"/>
              <a:t>? </a:t>
            </a:r>
            <a:r>
              <a:rPr lang="ko-KR" altLang="en-US" dirty="0" err="1" smtClean="0"/>
              <a:t>미해명의</a:t>
            </a:r>
            <a:r>
              <a:rPr lang="ko-KR" altLang="en-US" dirty="0" smtClean="0"/>
              <a:t> 고대 </a:t>
            </a:r>
            <a:r>
              <a:rPr lang="ko-KR" altLang="en-US" dirty="0" err="1" smtClean="0"/>
              <a:t>미스테리</a:t>
            </a:r>
            <a:r>
              <a:rPr lang="ko-KR" altLang="en-US" dirty="0" smtClean="0"/>
              <a:t> </a:t>
            </a:r>
            <a:r>
              <a:rPr lang="en-US" altLang="ko-KR" dirty="0" smtClean="0"/>
              <a:t>(Chariots of the Gods? Unsolved Mysteries of the Past)" (</a:t>
            </a:r>
            <a:r>
              <a:rPr lang="ko-KR" altLang="en-US" dirty="0" smtClean="0"/>
              <a:t>역주 </a:t>
            </a:r>
            <a:r>
              <a:rPr lang="en-US" altLang="ko-KR" dirty="0" smtClean="0"/>
              <a:t>: </a:t>
            </a:r>
            <a:r>
              <a:rPr lang="ko-KR" altLang="en-US" dirty="0" smtClean="0"/>
              <a:t>앞에서 말했듯이 </a:t>
            </a:r>
            <a:r>
              <a:rPr lang="ko-KR" altLang="en-US" dirty="0" err="1" smtClean="0"/>
              <a:t>이책의</a:t>
            </a:r>
            <a:r>
              <a:rPr lang="ko-KR" altLang="en-US" dirty="0" smtClean="0"/>
              <a:t> 이름은 미래의 기억이다</a:t>
            </a:r>
            <a:r>
              <a:rPr lang="en-US" altLang="ko-KR" dirty="0" smtClean="0"/>
              <a:t>.)</a:t>
            </a:r>
            <a:r>
              <a:rPr lang="ko-KR" altLang="en-US" dirty="0" smtClean="0"/>
              <a:t>에서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고대인의 기억력이나 능력을 공격하고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폰 </a:t>
            </a:r>
            <a:r>
              <a:rPr lang="ko-KR" altLang="en-US" dirty="0" err="1" smtClean="0"/>
              <a:t>데니켄은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고대 문화의 전설이나 예술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사회 조직 등이 다른 세계로부터 온 고대의 우주 비행사에 의한 것이라고 주장하고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그는 고대인의 기억력만이 아니고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 문화나 문명 자체의 능력에 대해서도 의문을 표명하고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선사 인류가 독자적인 예술이나 기술을 개발한 것은 없고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우주에서 온 방문자로부터 예술과 과학을 배웠다고 주장한다</a:t>
            </a:r>
            <a:r>
              <a:rPr lang="en-US" altLang="ko-KR" dirty="0" smtClean="0"/>
              <a:t>. </a:t>
            </a:r>
            <a:endParaRPr lang="en-US" altLang="ko-KR" dirty="0" smtClean="0"/>
          </a:p>
          <a:p>
            <a:r>
              <a:rPr lang="ko-KR" altLang="en-US" dirty="0" smtClean="0"/>
              <a:t>폰 </a:t>
            </a:r>
            <a:r>
              <a:rPr lang="ko-KR" altLang="en-US" dirty="0" err="1" smtClean="0"/>
              <a:t>데니켄의</a:t>
            </a:r>
            <a:r>
              <a:rPr lang="ko-KR" altLang="en-US" dirty="0" smtClean="0"/>
              <a:t> 주장을 뒷받침하는 증거는 어디에 있는 것일까</a:t>
            </a:r>
            <a:r>
              <a:rPr lang="en-US" altLang="ko-KR" dirty="0" smtClean="0"/>
              <a:t>? </a:t>
            </a:r>
            <a:r>
              <a:rPr lang="ko-KR" altLang="en-US" dirty="0" smtClean="0"/>
              <a:t>그가 제시한 증거 중 </a:t>
            </a:r>
            <a:r>
              <a:rPr lang="ko-KR" altLang="en-US" dirty="0" err="1" smtClean="0"/>
              <a:t>몇개는</a:t>
            </a:r>
            <a:r>
              <a:rPr lang="ko-KR" altLang="en-US" dirty="0" smtClean="0"/>
              <a:t> 사기</a:t>
            </a:r>
            <a:r>
              <a:rPr lang="en-US" altLang="ko-KR" dirty="0" smtClean="0"/>
              <a:t>(fraud)</a:t>
            </a:r>
            <a:r>
              <a:rPr lang="ko-KR" altLang="en-US" dirty="0" smtClean="0"/>
              <a:t>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예를 들어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그는 유적에서 발굴됐다는 토기의 사진을 찍었다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성서 시대의 </a:t>
            </a:r>
            <a:r>
              <a:rPr lang="ko-KR" altLang="en-US" dirty="0" err="1" smtClean="0"/>
              <a:t>것이라고하는</a:t>
            </a:r>
            <a:r>
              <a:rPr lang="ko-KR" altLang="en-US" dirty="0" smtClean="0"/>
              <a:t> 이 토기에는 하늘을 날아가는 원반이 그려져 있었다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그러나</a:t>
            </a:r>
            <a:r>
              <a:rPr lang="en-US" altLang="ko-KR" dirty="0" smtClean="0"/>
              <a:t>, Nova</a:t>
            </a:r>
            <a:r>
              <a:rPr lang="ko-KR" altLang="en-US" dirty="0" smtClean="0"/>
              <a:t>（훌륭한 공영</a:t>
            </a:r>
            <a:r>
              <a:rPr lang="en-US" altLang="ko-KR" dirty="0" smtClean="0"/>
              <a:t>-TV </a:t>
            </a:r>
            <a:r>
              <a:rPr lang="ko-KR" altLang="en-US" dirty="0" smtClean="0"/>
              <a:t>프로그램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조사팀은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 고대의 것이라고 주장했던 토기를 만들었던 도예가를 발견했다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그들은 사기의 증거를 갖고 폰</a:t>
            </a:r>
            <a:r>
              <a:rPr lang="en-US" altLang="ko-KR" dirty="0" smtClean="0"/>
              <a:t>·</a:t>
            </a:r>
            <a:r>
              <a:rPr lang="ko-KR" altLang="en-US" dirty="0" err="1" smtClean="0"/>
              <a:t>데니켄에</a:t>
            </a:r>
            <a:r>
              <a:rPr lang="ko-KR" altLang="en-US" dirty="0" smtClean="0"/>
              <a:t> 맞섰다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이때 </a:t>
            </a:r>
            <a:r>
              <a:rPr lang="ko-KR" altLang="en-US" dirty="0" err="1" smtClean="0"/>
              <a:t>데니켄은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일부의 사람은 증거를 보이지 않으면 믿지 않아서 증거를 위조한 것이므로 정당하다고 대답했다</a:t>
            </a:r>
            <a:r>
              <a:rPr lang="en-US" altLang="ko-KR" dirty="0" smtClean="0"/>
              <a:t>. "</a:t>
            </a:r>
            <a:r>
              <a:rPr lang="ko-KR" altLang="en-US" dirty="0" smtClean="0"/>
              <a:t>고대 우주비행사 사건</a:t>
            </a:r>
            <a:r>
              <a:rPr lang="en-US" altLang="ko-KR" dirty="0" smtClean="0"/>
              <a:t>"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BBC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Horizon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Peter Spry-</a:t>
            </a:r>
            <a:r>
              <a:rPr lang="en-US" altLang="ko-KR" dirty="0" err="1" smtClean="0"/>
              <a:t>Leverton</a:t>
            </a:r>
            <a:r>
              <a:rPr lang="ko-KR" altLang="en-US" dirty="0" smtClean="0"/>
              <a:t>의 합작으로 제작되어 </a:t>
            </a:r>
            <a:r>
              <a:rPr lang="en-US" altLang="ko-KR" dirty="0" smtClean="0"/>
              <a:t>78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3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8</a:t>
            </a:r>
            <a:r>
              <a:rPr lang="ko-KR" altLang="en-US" dirty="0" smtClean="0"/>
              <a:t>일에 첫 방송되었다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r>
              <a:rPr lang="ko-KR" altLang="en-US" dirty="0" smtClean="0"/>
              <a:t>폰 </a:t>
            </a:r>
            <a:r>
              <a:rPr lang="ko-KR" altLang="en-US" dirty="0" err="1" smtClean="0"/>
              <a:t>데니켄의</a:t>
            </a:r>
            <a:r>
              <a:rPr lang="ko-KR" altLang="en-US" dirty="0" smtClean="0"/>
              <a:t> 증거의 대부분은 겉만 그럴 듯한 오류투성이의 주장밖에 없다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그의 자료는 주로 고고학의 유적이나 고대의 전설에 근거하고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그는 고대의 우주 비행사를 먼저 가정하고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나머지 모든 자료를 전부 그것에 짜 맞추었다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예를 들어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그는 페루의 </a:t>
            </a:r>
            <a:r>
              <a:rPr lang="ko-KR" altLang="en-US" dirty="0" err="1" smtClean="0"/>
              <a:t>나스카</a:t>
            </a:r>
            <a:r>
              <a:rPr lang="ko-KR" altLang="en-US" dirty="0" smtClean="0"/>
              <a:t> 사막에 있는 거대한 동물화가 고대 우주인의 공항이라고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지상화의 선의 폭이 활주로로서는 너무 좁아서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현실적으로 어떤 항공기에도 쓸모 없다는 사실을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그는 </a:t>
            </a:r>
            <a:r>
              <a:rPr lang="ko-KR" altLang="en-US" dirty="0" err="1" smtClean="0"/>
              <a:t>속편하게</a:t>
            </a:r>
            <a:r>
              <a:rPr lang="ko-KR" altLang="en-US" dirty="0" smtClean="0"/>
              <a:t> 그냥 무시하고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이들 지상화가 원주민의 과학이나 신화와 관계가 있을 것 같다고는 전혀 고려하지 않는다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또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그는 아래와 같은 잘못된 양자 택일적 논의를 빈번하고 있다</a:t>
            </a:r>
            <a:r>
              <a:rPr lang="en-US" altLang="ko-KR" dirty="0" smtClean="0"/>
              <a:t>. "</a:t>
            </a:r>
            <a:r>
              <a:rPr lang="ko-KR" altLang="en-US" dirty="0" smtClean="0"/>
              <a:t>이 자료는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이렇듯 어리석은 원시인들이 스스로 행했다고 가정하던가 아니면 반 중력 장치가 이미 발명된 다른 선진적인 행성에서 온 것이 분명한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앞선 문명을 가진 사람들에게 도움을 받았다는 좀 더 설득력 있는 견해를 받아들이던가 해야만 한다</a:t>
            </a:r>
            <a:r>
              <a:rPr lang="en-US" altLang="ko-KR" dirty="0" smtClean="0"/>
              <a:t>." </a:t>
            </a:r>
            <a:r>
              <a:rPr lang="ko-KR" altLang="en-US" dirty="0" smtClean="0"/>
              <a:t>반대의 근거에도 불구하고 그의 이론에 대한 애착이 더해가는지 </a:t>
            </a:r>
            <a:r>
              <a:rPr lang="en-US" altLang="ko-KR" dirty="0" smtClean="0"/>
              <a:t>"Arrival of the Gods : Revealing the Alien Landing Sites at </a:t>
            </a:r>
            <a:r>
              <a:rPr lang="en-US" altLang="ko-KR" dirty="0" err="1" smtClean="0"/>
              <a:t>Nazca</a:t>
            </a:r>
            <a:r>
              <a:rPr lang="en-US" altLang="ko-KR" dirty="0" smtClean="0"/>
              <a:t> (1998)"</a:t>
            </a:r>
            <a:r>
              <a:rPr lang="ko-KR" altLang="en-US" dirty="0" smtClean="0"/>
              <a:t>라는 제목의 책을 한 편 더 저술했다</a:t>
            </a:r>
            <a:r>
              <a:rPr lang="en-US" altLang="ko-KR" dirty="0" smtClean="0"/>
              <a:t>. </a:t>
            </a:r>
            <a:endParaRPr lang="en-US" altLang="ko-KR" dirty="0" smtClean="0"/>
          </a:p>
          <a:p>
            <a:r>
              <a:rPr lang="ko-KR" altLang="en-US" dirty="0" smtClean="0"/>
              <a:t>폰 </a:t>
            </a:r>
            <a:r>
              <a:rPr lang="ko-KR" altLang="en-US" dirty="0" err="1" smtClean="0"/>
              <a:t>데니켄의</a:t>
            </a:r>
            <a:r>
              <a:rPr lang="ko-KR" altLang="en-US" dirty="0" smtClean="0"/>
              <a:t> 견해에는 많은 비판이 모이고 있지만 </a:t>
            </a:r>
            <a:r>
              <a:rPr lang="ko-KR" altLang="en-US" dirty="0" err="1" smtClean="0"/>
              <a:t>로날드</a:t>
            </a:r>
            <a:r>
              <a:rPr lang="ko-KR" altLang="en-US" dirty="0" smtClean="0"/>
              <a:t> 스토리</a:t>
            </a:r>
            <a:r>
              <a:rPr lang="en-US" altLang="ko-KR" dirty="0" smtClean="0"/>
              <a:t>(Ronald Story)</a:t>
            </a:r>
            <a:r>
              <a:rPr lang="ko-KR" altLang="en-US" dirty="0" smtClean="0"/>
              <a:t>는 그 중 가장 대표적이다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폰 </a:t>
            </a:r>
            <a:r>
              <a:rPr lang="ko-KR" altLang="en-US" dirty="0" err="1" smtClean="0"/>
              <a:t>데니켄에</a:t>
            </a:r>
            <a:r>
              <a:rPr lang="ko-KR" altLang="en-US" dirty="0" smtClean="0"/>
              <a:t> 대한 비평의 대부분은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선사 인류가 </a:t>
            </a:r>
            <a:r>
              <a:rPr lang="ko-KR" altLang="en-US" dirty="0" err="1" smtClean="0"/>
              <a:t>데니켄이</a:t>
            </a:r>
            <a:r>
              <a:rPr lang="ko-KR" altLang="en-US" dirty="0" smtClean="0"/>
              <a:t> 말한 것처럼 무능하고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무력하고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기억력이 약한 야만인이 아니었던 것을 지적하고 있다</a:t>
            </a:r>
            <a:r>
              <a:rPr lang="en-US" altLang="ko-KR" dirty="0" smtClean="0"/>
              <a:t>. (</a:t>
            </a:r>
            <a:r>
              <a:rPr lang="ko-KR" altLang="en-US" dirty="0" smtClean="0"/>
              <a:t>적어도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그들은 언어를 이해하고 그들의 천상의 명령자를 가리킬 정도로 지성을 가지고 있었다</a:t>
            </a:r>
            <a:r>
              <a:rPr lang="en-US" altLang="ko-KR" dirty="0" smtClean="0"/>
              <a:t>. - </a:t>
            </a:r>
            <a:r>
              <a:rPr lang="ko-KR" altLang="en-US" dirty="0" smtClean="0"/>
              <a:t>작은 일이 아니다</a:t>
            </a:r>
            <a:r>
              <a:rPr lang="en-US" altLang="ko-KR" dirty="0" smtClean="0"/>
              <a:t>.) </a:t>
            </a:r>
            <a:r>
              <a:rPr lang="ko-KR" altLang="en-US" dirty="0" smtClean="0"/>
              <a:t>우리들은 고대인이 </a:t>
            </a:r>
            <a:r>
              <a:rPr lang="ko-KR" altLang="en-US" dirty="0" err="1" smtClean="0"/>
              <a:t>놀랄만큼</a:t>
            </a:r>
            <a:r>
              <a:rPr lang="ko-KR" altLang="en-US" dirty="0" smtClean="0"/>
              <a:t> 뛰어난 물리적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기술적 능력을 어떻게 </a:t>
            </a:r>
            <a:r>
              <a:rPr lang="ko-KR" altLang="en-US" dirty="0" err="1" smtClean="0"/>
              <a:t>획득했는</a:t>
            </a:r>
            <a:r>
              <a:rPr lang="ko-KR" altLang="en-US" dirty="0" smtClean="0"/>
              <a:t> 가를 전부 이해하지 못하는 것은 사실이다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우리는 아직까지 고대 이집트인들이 어떻게 사막에 거대한 오벨리스크를 세웠는지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그리고 어떻게 석기시대 남녀들이 거대한 돌을 잘라내고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이동시켜서 </a:t>
            </a:r>
            <a:r>
              <a:rPr lang="ko-KR" altLang="en-US" dirty="0" err="1" smtClean="0"/>
              <a:t>돌멘이나</a:t>
            </a:r>
            <a:r>
              <a:rPr lang="ko-KR" altLang="en-US" dirty="0" smtClean="0"/>
              <a:t> </a:t>
            </a:r>
            <a:r>
              <a:rPr lang="en-US" altLang="ko-KR" dirty="0" smtClean="0"/>
              <a:t>passage grave </a:t>
            </a:r>
            <a:r>
              <a:rPr lang="ko-KR" altLang="en-US" dirty="0" smtClean="0"/>
              <a:t>에 배치했는지 모른다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우리는 이스트 섬의 거대한 석상에 경탄하고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누가 어떻게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무엇을 위해 이들을 만들었던 것인가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왜 그들은 여기를 떠났을까 궁금해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언젠가는 아마 이 의문에 대한 해답을 알 수 있을 것이다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그러나 그것은 과학적 연구에 의한 것이지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사이비과학적 생각에 의한 것은 아닐 것이다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예를 들면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파푸아뉴기니에서는 지금도 무덤 위에 거석을 놓는 것을 볼 수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통해서 우리는 고대인들이 어떻게 자연에서 구할 수 재질로 이루어진 로프와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나무지레와 삽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약간의 지혜와 인간의 노력으로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이러한 일을 했는가를 배울 수 있다</a:t>
            </a:r>
            <a:r>
              <a:rPr lang="en-US" altLang="ko-KR" dirty="0" smtClean="0"/>
              <a:t>. </a:t>
            </a:r>
            <a:endParaRPr lang="en-US" altLang="ko-KR" dirty="0" smtClean="0"/>
          </a:p>
          <a:p>
            <a:r>
              <a:rPr lang="ko-KR" altLang="en-US" dirty="0" smtClean="0"/>
              <a:t>선조의 기억력이 우리들의 그것과 비교할 때 형편없이 나빠서 우주의 방문자에 대해서 정확한 설명을 남기지 못했다고 믿을 필요는 전혀 없다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고대의 신화나 종교적 이야기가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고대의 승려에 의하여 기록된 우주 비행사에 관한 것이 왜곡되어 불완전한 형태로 전해진 것이라는 증거는 거의 없다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그와는 반대로 선사 인류나 </a:t>
            </a:r>
            <a:r>
              <a:rPr lang="en-US" altLang="ko-KR" dirty="0" smtClean="0"/>
              <a:t>'</a:t>
            </a:r>
            <a:r>
              <a:rPr lang="ko-KR" altLang="en-US" dirty="0" smtClean="0"/>
              <a:t>원시인</a:t>
            </a:r>
            <a:r>
              <a:rPr lang="en-US" altLang="ko-KR" dirty="0" smtClean="0"/>
              <a:t>'</a:t>
            </a:r>
            <a:r>
              <a:rPr lang="ko-KR" altLang="en-US" dirty="0" smtClean="0"/>
              <a:t>이 극히 지적이고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재능이 많다는 증거는 압도적이다</a:t>
            </a:r>
            <a:r>
              <a:rPr lang="en-US" altLang="ko-KR" dirty="0" smtClean="0"/>
              <a:t>. </a:t>
            </a:r>
            <a:endParaRPr lang="en-US" altLang="ko-KR" dirty="0" smtClean="0"/>
          </a:p>
          <a:p>
            <a:r>
              <a:rPr lang="ko-KR" altLang="en-US" dirty="0" smtClean="0"/>
              <a:t>물론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우주에서의 방문자가 </a:t>
            </a:r>
            <a:r>
              <a:rPr lang="ko-KR" altLang="en-US" dirty="0" err="1" smtClean="0"/>
              <a:t>수천년</a:t>
            </a:r>
            <a:r>
              <a:rPr lang="ko-KR" altLang="en-US" dirty="0" smtClean="0"/>
              <a:t> 전의 지구에 내려와서 우리들의 선조와 접촉을 가졌을 가능성도 없는 것은 아니다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선사 인류의 예술이나 기술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문화는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선사 인류 그들이 만들었다고 생각하는 것이 당연할 것이다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폰 </a:t>
            </a:r>
            <a:r>
              <a:rPr lang="ko-KR" altLang="en-US" dirty="0" err="1" smtClean="0"/>
              <a:t>데니켄의</a:t>
            </a:r>
            <a:r>
              <a:rPr lang="ko-KR" altLang="en-US" dirty="0" smtClean="0"/>
              <a:t> 설명을 굳이 만들어 낼 필요가 있을까</a:t>
            </a:r>
            <a:r>
              <a:rPr lang="en-US" altLang="ko-KR" dirty="0" smtClean="0"/>
              <a:t>? </a:t>
            </a:r>
            <a:r>
              <a:rPr lang="ko-KR" altLang="en-US" dirty="0" err="1" smtClean="0"/>
              <a:t>데니켄의</a:t>
            </a:r>
            <a:r>
              <a:rPr lang="ko-KR" altLang="en-US" dirty="0" smtClean="0"/>
              <a:t> 설명은 신비감과 로맨틱한 느낌을 더 증가시키지만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우리들이 생각하고 있는 세계와 일관성이 없다는 것을 생각하면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비이성적이다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고대의 우주 비행사 가설은 </a:t>
            </a:r>
            <a:r>
              <a:rPr lang="ko-KR" altLang="en-US" dirty="0" err="1" smtClean="0"/>
              <a:t>필요없다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오캄의</a:t>
            </a:r>
            <a:r>
              <a:rPr lang="ko-KR" altLang="en-US" dirty="0" smtClean="0"/>
              <a:t> 면도날</a:t>
            </a:r>
            <a:r>
              <a:rPr lang="en-US" altLang="ko-KR" dirty="0" smtClean="0"/>
              <a:t>(</a:t>
            </a:r>
            <a:r>
              <a:rPr lang="en-US" altLang="ko-KR" b="1" dirty="0" smtClean="0">
                <a:hlinkClick r:id="rId3"/>
              </a:rPr>
              <a:t>Occam's razor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적용하여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 가설은 배제해야 한다．</a:t>
            </a:r>
            <a:endParaRPr lang="ko-KR" altLang="en-US" dirty="0" smtClean="0"/>
          </a:p>
          <a:p>
            <a:r>
              <a:rPr lang="ko-KR" altLang="en-US" dirty="0" smtClean="0"/>
              <a:t> </a:t>
            </a:r>
            <a:r>
              <a:rPr lang="en-US" altLang="ko-KR" dirty="0" smtClean="0"/>
              <a:t>(</a:t>
            </a:r>
            <a:r>
              <a:rPr lang="ko-KR" altLang="en-US" dirty="0" smtClean="0"/>
              <a:t>역주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우리나라에서 </a:t>
            </a:r>
            <a:r>
              <a:rPr lang="ko-KR" altLang="en-US" dirty="0" err="1" smtClean="0"/>
              <a:t>데니켄의</a:t>
            </a:r>
            <a:r>
              <a:rPr lang="ko-KR" altLang="en-US" dirty="0" smtClean="0"/>
              <a:t> 저서가 몇 권 번역된 것으로 알고 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가장 오래된 것은 백남철 </a:t>
            </a:r>
            <a:r>
              <a:rPr lang="ko-KR" altLang="en-US" dirty="0" err="1" smtClean="0"/>
              <a:t>편역으로</a:t>
            </a:r>
            <a:r>
              <a:rPr lang="ko-KR" altLang="en-US" dirty="0" smtClean="0"/>
              <a:t> 몇 권의 책을 한 권으로 모아서 번역한 것으로 </a:t>
            </a:r>
            <a:r>
              <a:rPr lang="en-US" altLang="ko-KR" dirty="0" smtClean="0"/>
              <a:t>"</a:t>
            </a:r>
            <a:r>
              <a:rPr lang="ko-KR" altLang="en-US" dirty="0" err="1" smtClean="0"/>
              <a:t>코즈믹</a:t>
            </a:r>
            <a:r>
              <a:rPr lang="ko-KR" altLang="en-US" dirty="0" smtClean="0"/>
              <a:t> 바이블</a:t>
            </a:r>
            <a:r>
              <a:rPr lang="en-US" altLang="ko-KR" dirty="0" smtClean="0"/>
              <a:t>"</a:t>
            </a:r>
            <a:r>
              <a:rPr lang="ko-KR" altLang="en-US" dirty="0" smtClean="0"/>
              <a:t>이라는 제목으로 나왔습니다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신들의 전차라는 책 제목은 미국에서 발간되었을 때의 책 제목이고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독일에서는 미래의 기억이라는 제목으로 발간되었으며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우리나라에서 번역된 책들은 대부분이 </a:t>
            </a:r>
            <a:r>
              <a:rPr lang="ko-KR" altLang="en-US" dirty="0" err="1" smtClean="0"/>
              <a:t>독일어판을</a:t>
            </a:r>
            <a:r>
              <a:rPr lang="ko-KR" altLang="en-US" dirty="0" smtClean="0"/>
              <a:t> 번역했기 때문에 신들의 전차라는 말은 나오지도 않습니다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또한 이 사람의 생각이 황당하다고 할지 모르지만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데니켄의</a:t>
            </a:r>
            <a:r>
              <a:rPr lang="ko-KR" altLang="en-US" dirty="0" smtClean="0"/>
              <a:t> 저서는 성경다음으로 많이 팔렸다고 할 정도로 널리 팔렸고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영화 </a:t>
            </a:r>
            <a:r>
              <a:rPr lang="en-US" altLang="ko-KR" dirty="0" smtClean="0"/>
              <a:t>2001</a:t>
            </a:r>
            <a:r>
              <a:rPr lang="ko-KR" altLang="en-US" dirty="0" smtClean="0"/>
              <a:t>년 스페이스 </a:t>
            </a:r>
            <a:r>
              <a:rPr lang="ko-KR" altLang="en-US" dirty="0" err="1" smtClean="0"/>
              <a:t>오딧세이는</a:t>
            </a:r>
            <a:r>
              <a:rPr lang="ko-KR" altLang="en-US" dirty="0" smtClean="0"/>
              <a:t> 이 내용에 기초하여 만들어진 것입니다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개인적으로 </a:t>
            </a:r>
            <a:r>
              <a:rPr lang="ko-KR" altLang="en-US" dirty="0" err="1" smtClean="0"/>
              <a:t>데니켄의</a:t>
            </a:r>
            <a:r>
              <a:rPr lang="ko-KR" altLang="en-US" dirty="0" smtClean="0"/>
              <a:t> 저서가 황당하다고 생각하기는 하지만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위의 비평은 막연한 감이 없지 않습니다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그것은 아무래도 </a:t>
            </a:r>
            <a:r>
              <a:rPr lang="ko-KR" altLang="en-US" dirty="0" err="1" smtClean="0"/>
              <a:t>데니켄의</a:t>
            </a:r>
            <a:r>
              <a:rPr lang="ko-KR" altLang="en-US" dirty="0" smtClean="0"/>
              <a:t> 저서의 잘못된 내용이 </a:t>
            </a:r>
            <a:r>
              <a:rPr lang="ko-KR" altLang="en-US" dirty="0" err="1" smtClean="0"/>
              <a:t>뉴에이지나</a:t>
            </a:r>
            <a:r>
              <a:rPr lang="ko-KR" altLang="en-US" dirty="0" smtClean="0"/>
              <a:t> 혹은 유사한 주장을 하는 다른 사람들의 내용과 비슷하기 때문에 굳이 다루지 않아서 그런 것으로 보입니다</a:t>
            </a:r>
            <a:r>
              <a:rPr lang="en-US" altLang="ko-KR" dirty="0" smtClean="0"/>
              <a:t>.) 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9788D-091D-4A53-B0BA-7536BB360249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ko-KR" altLang="en-US" b="1" dirty="0" smtClean="0"/>
              <a:t>마야 문명의 시작과 </a:t>
            </a:r>
            <a:r>
              <a:rPr lang="ko-KR" altLang="en-US" b="1" dirty="0" err="1" smtClean="0"/>
              <a:t>미스테리한</a:t>
            </a:r>
            <a:r>
              <a:rPr lang="ko-KR" altLang="en-US" b="1" dirty="0" smtClean="0"/>
              <a:t> 멸망</a:t>
            </a:r>
            <a:r>
              <a:rPr lang="en-US" altLang="ko-KR" b="1" dirty="0" smtClean="0"/>
              <a:t>-</a:t>
            </a:r>
            <a:br>
              <a:rPr lang="ko-KR" altLang="en-US" dirty="0" smtClean="0"/>
            </a:br>
            <a:br>
              <a:rPr lang="ko-KR" altLang="en-US" dirty="0" smtClean="0"/>
            </a:br>
            <a:r>
              <a:rPr lang="ko-KR" altLang="en-US" dirty="0" smtClean="0"/>
              <a:t>현대의 멕시코의 남동부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콰테말라</a:t>
            </a:r>
            <a:r>
              <a:rPr lang="ko-KR" altLang="en-US" dirty="0" smtClean="0"/>
              <a:t> 북부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유카탄</a:t>
            </a:r>
            <a:r>
              <a:rPr lang="ko-KR" altLang="en-US" dirty="0" smtClean="0"/>
              <a:t> 반도를 중심으로 </a:t>
            </a:r>
            <a:br>
              <a:rPr lang="ko-KR" altLang="en-US" dirty="0" smtClean="0"/>
            </a:br>
            <a:r>
              <a:rPr lang="ko-KR" altLang="en-US" dirty="0" smtClean="0"/>
              <a:t>번영했던 문명이며 그 시작은 기원전 </a:t>
            </a:r>
            <a:r>
              <a:rPr lang="en-US" altLang="ko-KR" dirty="0" smtClean="0"/>
              <a:t>2500</a:t>
            </a:r>
            <a:r>
              <a:rPr lang="ko-KR" altLang="en-US" dirty="0" err="1" smtClean="0"/>
              <a:t>년전이라고</a:t>
            </a:r>
            <a:r>
              <a:rPr lang="ko-KR" altLang="en-US" dirty="0" smtClean="0"/>
              <a:t> 추정하고 있습니다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/>
              <a:t>300</a:t>
            </a:r>
            <a:r>
              <a:rPr lang="ko-KR" altLang="en-US" dirty="0" smtClean="0"/>
              <a:t>년대부터 </a:t>
            </a:r>
            <a:r>
              <a:rPr lang="en-US" altLang="ko-KR" dirty="0" smtClean="0"/>
              <a:t>900</a:t>
            </a:r>
            <a:r>
              <a:rPr lang="ko-KR" altLang="en-US" dirty="0" smtClean="0"/>
              <a:t>년대 사이가 문화의 황금기로 알려져 있으며 이후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세기경</a:t>
            </a:r>
            <a:br>
              <a:rPr lang="ko-KR" altLang="en-US" dirty="0" smtClean="0"/>
            </a:br>
            <a:r>
              <a:rPr lang="ko-KR" altLang="en-US" dirty="0" smtClean="0"/>
              <a:t>이민족의 </a:t>
            </a:r>
            <a:r>
              <a:rPr lang="ko-KR" altLang="en-US" dirty="0" err="1" smtClean="0"/>
              <a:t>침입및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여러가지</a:t>
            </a:r>
            <a:r>
              <a:rPr lang="ko-KR" altLang="en-US" dirty="0" smtClean="0"/>
              <a:t> 요소로 멸망했다고 합니다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ko-KR" altLang="en-US" dirty="0" smtClean="0"/>
              <a:t>그리고 그때 살아남은 마야의 후예들이 </a:t>
            </a:r>
            <a:r>
              <a:rPr lang="ko-KR" altLang="en-US" dirty="0" err="1" smtClean="0"/>
              <a:t>유카탄</a:t>
            </a:r>
            <a:r>
              <a:rPr lang="ko-KR" altLang="en-US" dirty="0" smtClean="0"/>
              <a:t> 반도로 이동해서 </a:t>
            </a:r>
            <a:r>
              <a:rPr lang="ko-KR" altLang="en-US" dirty="0" err="1" smtClean="0"/>
              <a:t>아스텍</a:t>
            </a:r>
            <a:r>
              <a:rPr lang="ko-KR" altLang="en-US" dirty="0" smtClean="0"/>
              <a:t> 문명을</a:t>
            </a:r>
            <a:br>
              <a:rPr lang="ko-KR" altLang="en-US" dirty="0" smtClean="0"/>
            </a:br>
            <a:r>
              <a:rPr lang="ko-KR" altLang="en-US" dirty="0" err="1" smtClean="0"/>
              <a:t>세웠다는게</a:t>
            </a:r>
            <a:r>
              <a:rPr lang="ko-KR" altLang="en-US" dirty="0" smtClean="0"/>
              <a:t> 역사에 기록되어 있는 내용이죠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ko-KR" altLang="en-US" dirty="0" smtClean="0"/>
              <a:t>하지만 그럼에도 </a:t>
            </a:r>
            <a:r>
              <a:rPr lang="ko-KR" altLang="en-US" dirty="0" err="1" smtClean="0"/>
              <a:t>여러가지로</a:t>
            </a:r>
            <a:r>
              <a:rPr lang="ko-KR" altLang="en-US" dirty="0" smtClean="0"/>
              <a:t> 그들의 종말에 대해서는 </a:t>
            </a:r>
            <a:r>
              <a:rPr lang="ko-KR" altLang="en-US" dirty="0" err="1" smtClean="0"/>
              <a:t>여러가지로</a:t>
            </a:r>
            <a:r>
              <a:rPr lang="ko-KR" altLang="en-US" dirty="0" smtClean="0"/>
              <a:t> 이해가 되지</a:t>
            </a:r>
            <a:br>
              <a:rPr lang="ko-KR" altLang="en-US" dirty="0" smtClean="0"/>
            </a:br>
            <a:r>
              <a:rPr lang="ko-KR" altLang="en-US" dirty="0" smtClean="0"/>
              <a:t>않는 내용 또한 많습니다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en-US" altLang="ko-KR" b="1" dirty="0" smtClean="0"/>
              <a:t>1) </a:t>
            </a:r>
            <a:r>
              <a:rPr lang="ko-KR" altLang="en-US" b="1" dirty="0" smtClean="0"/>
              <a:t>이민족의 침입으로 멸망했다</a:t>
            </a:r>
            <a:r>
              <a:rPr lang="en-US" altLang="ko-KR" b="1" dirty="0" smtClean="0"/>
              <a:t>? </a:t>
            </a:r>
            <a:br>
              <a:rPr lang="en-US" altLang="ko-KR" b="1" dirty="0" smtClean="0"/>
            </a:br>
            <a:r>
              <a:rPr lang="en-US" altLang="ko-KR" dirty="0" smtClean="0"/>
              <a:t>- </a:t>
            </a:r>
            <a:r>
              <a:rPr lang="ko-KR" altLang="en-US" dirty="0" smtClean="0"/>
              <a:t>전쟁이란 수많은 인명피해 및 도시에 막대한 후유증을 남기게 됩니다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ko-KR" altLang="en-US" dirty="0" smtClean="0"/>
              <a:t>하지만 오늘날까지 발견된 유적에서는 전쟁의 흔적이나 천재지변으로 인한 </a:t>
            </a:r>
            <a:br>
              <a:rPr lang="ko-KR" altLang="en-US" dirty="0" smtClean="0"/>
            </a:br>
            <a:r>
              <a:rPr lang="ko-KR" altLang="en-US" dirty="0" smtClean="0"/>
              <a:t>외적인 파손을 전혀 </a:t>
            </a:r>
            <a:r>
              <a:rPr lang="ko-KR" altLang="en-US" dirty="0" err="1" smtClean="0"/>
              <a:t>찾아볼수</a:t>
            </a:r>
            <a:r>
              <a:rPr lang="ko-KR" altLang="en-US" dirty="0" smtClean="0"/>
              <a:t> 없이 깨끗하다고 합니다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en-US" altLang="ko-KR" b="1" dirty="0" smtClean="0"/>
              <a:t>2) </a:t>
            </a:r>
            <a:r>
              <a:rPr lang="ko-KR" altLang="en-US" b="1" dirty="0" smtClean="0"/>
              <a:t>소수 지배계층에 의한 피지배계층의 반란으로 인한 멸망</a:t>
            </a:r>
            <a:r>
              <a:rPr lang="en-US" altLang="ko-KR" b="1" dirty="0" smtClean="0"/>
              <a:t>?</a:t>
            </a:r>
            <a:br>
              <a:rPr lang="ko-KR" altLang="en-US" dirty="0" smtClean="0"/>
            </a:br>
            <a:r>
              <a:rPr lang="en-US" altLang="ko-KR" dirty="0" smtClean="0"/>
              <a:t>- </a:t>
            </a:r>
            <a:r>
              <a:rPr lang="ko-KR" altLang="en-US" dirty="0" smtClean="0"/>
              <a:t>역시 </a:t>
            </a:r>
            <a:r>
              <a:rPr lang="ko-KR" altLang="en-US" dirty="0" err="1" smtClean="0"/>
              <a:t>이또한</a:t>
            </a:r>
            <a:r>
              <a:rPr lang="ko-KR" altLang="en-US" dirty="0" smtClean="0"/>
              <a:t> 도시에 피해를 입히게 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하지만 위에서 말한 바와 같이</a:t>
            </a:r>
            <a:br>
              <a:rPr lang="ko-KR" altLang="en-US" dirty="0" smtClean="0"/>
            </a:br>
            <a:r>
              <a:rPr lang="ko-KR" altLang="en-US" dirty="0" smtClean="0"/>
              <a:t>유적에서는 그런 난동으로 인한 흔적은 발견되지 않고 있습니다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ko-KR" altLang="en-US" dirty="0" smtClean="0"/>
              <a:t>게다가 그 어떠한 이유가 되었던 보통 문명이 멸망의 위기를 감지하게 되면</a:t>
            </a:r>
            <a:br>
              <a:rPr lang="ko-KR" altLang="en-US" dirty="0" smtClean="0"/>
            </a:br>
            <a:r>
              <a:rPr lang="ko-KR" altLang="en-US" dirty="0" smtClean="0"/>
              <a:t>보통 자신들이 있었다는 흔적을 남기기 위해 주변국에 소문이나 </a:t>
            </a:r>
            <a:r>
              <a:rPr lang="ko-KR" altLang="en-US" dirty="0" err="1" smtClean="0"/>
              <a:t>전설같은걸</a:t>
            </a:r>
            <a:br>
              <a:rPr lang="ko-KR" altLang="en-US" dirty="0" smtClean="0"/>
            </a:br>
            <a:r>
              <a:rPr lang="ko-KR" altLang="en-US" dirty="0" smtClean="0"/>
              <a:t>남기게 됩니다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ko-KR" altLang="en-US" dirty="0" smtClean="0"/>
              <a:t>그리고 무엇보다 맥을 끊지 않기 위해 문명을 이끌어 나갈 후계자를 뽑는다던가</a:t>
            </a:r>
            <a:br>
              <a:rPr lang="ko-KR" altLang="en-US" dirty="0" smtClean="0"/>
            </a:br>
            <a:r>
              <a:rPr lang="ko-KR" altLang="en-US" dirty="0" smtClean="0"/>
              <a:t>하는 일도 있는데 </a:t>
            </a:r>
            <a:r>
              <a:rPr lang="ko-KR" altLang="en-US" dirty="0" err="1" smtClean="0"/>
              <a:t>그런것도</a:t>
            </a:r>
            <a:r>
              <a:rPr lang="ko-KR" altLang="en-US" dirty="0" smtClean="0"/>
              <a:t> 없이 하루아침에 홀연히 사라져버렸습니다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ko-KR" altLang="en-US" dirty="0" err="1" smtClean="0"/>
              <a:t>무슨일이</a:t>
            </a:r>
            <a:r>
              <a:rPr lang="ko-KR" altLang="en-US" dirty="0" smtClean="0"/>
              <a:t> 그들을 </a:t>
            </a:r>
            <a:r>
              <a:rPr lang="ko-KR" altLang="en-US" dirty="0" err="1" smtClean="0"/>
              <a:t>역사속에서</a:t>
            </a:r>
            <a:r>
              <a:rPr lang="ko-KR" altLang="en-US" dirty="0" smtClean="0"/>
              <a:t> 사라지게 </a:t>
            </a:r>
            <a:r>
              <a:rPr lang="ko-KR" altLang="en-US" dirty="0" err="1" smtClean="0"/>
              <a:t>만든걸까요</a:t>
            </a:r>
            <a:r>
              <a:rPr lang="en-US" altLang="ko-KR" dirty="0" smtClean="0"/>
              <a:t>?</a:t>
            </a:r>
            <a:br>
              <a:rPr lang="en-US" altLang="ko-KR" dirty="0" smtClean="0"/>
            </a:br>
            <a:br>
              <a:rPr lang="en-US" altLang="ko-KR" dirty="0" smtClean="0"/>
            </a:br>
            <a:r>
              <a:rPr lang="en-US" altLang="ko-KR" b="1" dirty="0" smtClean="0"/>
              <a:t> 1846</a:t>
            </a:r>
            <a:r>
              <a:rPr lang="ko-KR" altLang="en-US" b="1" dirty="0" smtClean="0"/>
              <a:t>년에 발견된 해왕성</a:t>
            </a:r>
            <a:r>
              <a:rPr lang="en-US" altLang="ko-KR" b="1" dirty="0" smtClean="0"/>
              <a:t>. 1930</a:t>
            </a:r>
            <a:r>
              <a:rPr lang="ko-KR" altLang="en-US" b="1" dirty="0" smtClean="0"/>
              <a:t>년에 발견된 명왕성</a:t>
            </a:r>
            <a:r>
              <a:rPr lang="en-US" altLang="ko-KR" b="1" dirty="0" smtClean="0"/>
              <a:t>.</a:t>
            </a:r>
            <a:br>
              <a:rPr lang="en-US" altLang="ko-KR" b="1" dirty="0" smtClean="0"/>
            </a:br>
            <a:br>
              <a:rPr lang="en-US" altLang="ko-KR" b="1" dirty="0" smtClean="0"/>
            </a:br>
            <a:r>
              <a:rPr lang="en-US" altLang="ko-KR" b="1" dirty="0" smtClean="0"/>
              <a:t>   </a:t>
            </a:r>
            <a:r>
              <a:rPr lang="ko-KR" altLang="en-US" b="1" dirty="0" smtClean="0"/>
              <a:t>그러나 마야인들은 이미 그 존재를 알고 있었다 </a:t>
            </a:r>
            <a:endParaRPr lang="en-US" altLang="ko-KR" b="1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ko-KR" altLang="en-US" b="1" dirty="0" smtClean="0"/>
              <a:t>출처</a:t>
            </a:r>
            <a:r>
              <a:rPr lang="en-US" altLang="ko-KR" b="1" dirty="0" smtClean="0"/>
              <a:t>:</a:t>
            </a:r>
            <a:r>
              <a:rPr lang="ko-KR" altLang="en-US" b="1" u="sng" dirty="0" smtClean="0">
                <a:hlinkClick r:id="rId3"/>
              </a:rPr>
              <a:t>하루 아침에 사라진 </a:t>
            </a:r>
            <a:r>
              <a:rPr lang="ko-KR" altLang="en-US" b="1" u="sng" dirty="0" err="1" smtClean="0">
                <a:hlinkClick r:id="rId3"/>
              </a:rPr>
              <a:t>전설속의</a:t>
            </a:r>
            <a:r>
              <a:rPr lang="ko-KR" altLang="en-US" b="1" u="sng" dirty="0" smtClean="0">
                <a:hlinkClick r:id="rId3"/>
              </a:rPr>
              <a:t> 마야문명</a:t>
            </a:r>
            <a:endParaRPr lang="ko-KR" altLang="en-US" b="1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마야 문명 유적지중 하나인 </a:t>
            </a:r>
            <a:r>
              <a:rPr lang="ko-KR" altLang="en-US" dirty="0" err="1" smtClean="0"/>
              <a:t>팔렌케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유적중에서</a:t>
            </a:r>
            <a:r>
              <a:rPr lang="ko-KR" altLang="en-US" dirty="0" smtClean="0"/>
              <a:t> 가장 눈에 띠는 것은 </a:t>
            </a:r>
            <a:r>
              <a:rPr lang="en-US" altLang="ko-KR" dirty="0" smtClean="0"/>
              <a:t>4</a:t>
            </a:r>
            <a:r>
              <a:rPr lang="ko-KR" altLang="en-US" dirty="0" smtClean="0"/>
              <a:t>층 </a:t>
            </a:r>
            <a:r>
              <a:rPr lang="ko-KR" altLang="en-US" dirty="0" err="1" smtClean="0"/>
              <a:t>전망탑을</a:t>
            </a:r>
            <a:r>
              <a:rPr lang="ko-KR" altLang="en-US" dirty="0" smtClean="0"/>
              <a:t> 갖춘 궁전 건물일 것이다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br>
              <a:rPr lang="en-US" altLang="ko-KR" dirty="0" smtClean="0"/>
            </a:br>
            <a:br>
              <a:rPr lang="en-US" altLang="ko-KR" dirty="0" smtClean="0"/>
            </a:br>
            <a:r>
              <a:rPr lang="ko-KR" altLang="en-US" sz="1200" b="1" dirty="0" smtClean="0"/>
              <a:t>궁전 </a:t>
            </a:r>
            <a:r>
              <a:rPr lang="en-US" altLang="ko-KR" sz="1200" b="1" dirty="0" smtClean="0"/>
              <a:t>(El Palacio)</a:t>
            </a:r>
            <a:r>
              <a:rPr lang="ko-KR" altLang="en-US" dirty="0" smtClean="0"/>
              <a:t> </a:t>
            </a:r>
            <a:endParaRPr lang="ko-KR" altLang="en-US" dirty="0" smtClean="0"/>
          </a:p>
          <a:p>
            <a:r>
              <a:rPr lang="ko-KR" altLang="en-US" sz="1200" dirty="0" smtClean="0"/>
              <a:t> </a:t>
            </a:r>
            <a:r>
              <a:rPr lang="ko-KR" altLang="en-US" sz="1200" dirty="0" err="1" smtClean="0"/>
              <a:t>팔렌케유적의</a:t>
            </a:r>
            <a:r>
              <a:rPr lang="ko-KR" altLang="en-US" sz="1200" dirty="0" smtClean="0"/>
              <a:t> 중심부에 위치한 왕이 살았던 궁전으로 추정되는 곳으로 </a:t>
            </a:r>
            <a:r>
              <a:rPr lang="en-US" altLang="ko-KR" sz="1200" dirty="0" smtClean="0"/>
              <a:t>7</a:t>
            </a:r>
            <a:r>
              <a:rPr lang="ko-KR" altLang="en-US" sz="1200" dirty="0" smtClean="0"/>
              <a:t>세기경부터 건축이 시작되어 </a:t>
            </a:r>
            <a:r>
              <a:rPr lang="en-US" altLang="ko-KR" sz="1200" dirty="0" smtClean="0"/>
              <a:t>120</a:t>
            </a:r>
            <a:r>
              <a:rPr lang="ko-KR" altLang="en-US" sz="1200" dirty="0" smtClean="0"/>
              <a:t>년에 걸쳐서 증축되었다</a:t>
            </a:r>
            <a:r>
              <a:rPr lang="en-US" altLang="ko-KR" sz="1200" dirty="0" smtClean="0"/>
              <a:t>. </a:t>
            </a:r>
            <a:endParaRPr lang="ko-KR" altLang="en-US" dirty="0" smtClean="0"/>
          </a:p>
          <a:p>
            <a:br>
              <a:rPr lang="ko-KR" altLang="en-US" dirty="0" smtClean="0"/>
            </a:br>
            <a:r>
              <a:rPr lang="en-US" altLang="ko-KR" dirty="0" smtClean="0"/>
              <a:t>4</a:t>
            </a:r>
            <a:r>
              <a:rPr lang="ko-KR" altLang="en-US" dirty="0" smtClean="0"/>
              <a:t>개의 내부 공간과 지하통로에 연결된 복잡한 모양의 궁전 건물</a:t>
            </a:r>
            <a:r>
              <a:rPr lang="en-US" altLang="ko-KR" dirty="0" smtClean="0"/>
              <a:t>. </a:t>
            </a:r>
            <a:r>
              <a:rPr lang="ko-KR" altLang="en-US" dirty="0" smtClean="0"/>
              <a:t>깊이 </a:t>
            </a:r>
            <a:r>
              <a:rPr lang="en-US" altLang="ko-KR" dirty="0" smtClean="0"/>
              <a:t>3m</a:t>
            </a:r>
            <a:r>
              <a:rPr lang="ko-KR" altLang="en-US" dirty="0" smtClean="0"/>
              <a:t>의 수로가 연결되 건물의 지하에는 </a:t>
            </a:r>
            <a:r>
              <a:rPr lang="ko-KR" altLang="en-US" dirty="0" err="1" smtClean="0"/>
              <a:t>건축당시</a:t>
            </a:r>
            <a:r>
              <a:rPr lang="ko-KR" altLang="en-US" dirty="0" smtClean="0"/>
              <a:t> 수세식 화장실과 증기 욕실도 있었다고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궁전의 가장 큰 특징이 마야 </a:t>
            </a:r>
            <a:r>
              <a:rPr lang="ko-KR" altLang="en-US" dirty="0" err="1" smtClean="0"/>
              <a:t>건축물중에는</a:t>
            </a:r>
            <a:r>
              <a:rPr lang="ko-KR" altLang="en-US" dirty="0" smtClean="0"/>
              <a:t> 다른 예가 없는 높이 </a:t>
            </a:r>
            <a:r>
              <a:rPr lang="en-US" altLang="ko-KR" dirty="0" smtClean="0"/>
              <a:t>15m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4</a:t>
            </a:r>
            <a:r>
              <a:rPr lang="ko-KR" altLang="en-US" dirty="0" err="1" smtClean="0"/>
              <a:t>층탑이다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ko-KR" altLang="en-US" dirty="0" smtClean="0"/>
              <a:t>탑의 벽면은 동서남북을 향해있어서 천체관측에 이용되었다고 추정되고 있을 뿐만 아니라 테라스에는 금성을 나타내는 상형문자가 조각되어있고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맨 위층에는 별의 관측에 사용되었다고 생각되어지는 테이블도 있다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br>
              <a:rPr lang="en-US" altLang="ko-KR" dirty="0" smtClean="0"/>
            </a:b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9788D-091D-4A53-B0BA-7536BB360249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ko-KR" altLang="en-US" dirty="0" err="1" smtClean="0"/>
              <a:t>오래전에</a:t>
            </a:r>
            <a:r>
              <a:rPr lang="ko-KR" altLang="en-US" dirty="0" smtClean="0"/>
              <a:t> 이 그림이 외계인이 </a:t>
            </a:r>
            <a:r>
              <a:rPr lang="ko-KR" altLang="en-US" dirty="0" err="1" smtClean="0"/>
              <a:t>타고온</a:t>
            </a:r>
            <a:r>
              <a:rPr lang="ko-KR" altLang="en-US" dirty="0" smtClean="0"/>
              <a:t> 로켓을 표현한 그림이라고 주장해서</a:t>
            </a:r>
            <a:br>
              <a:rPr lang="ko-KR" altLang="en-US" dirty="0" smtClean="0"/>
            </a:br>
            <a:r>
              <a:rPr lang="ko-KR" altLang="en-US" dirty="0" err="1" smtClean="0"/>
              <a:t>미스테리</a:t>
            </a:r>
            <a:r>
              <a:rPr lang="ko-KR" altLang="en-US" dirty="0" smtClean="0"/>
              <a:t> 서적이나 </a:t>
            </a:r>
            <a:r>
              <a:rPr lang="ko-KR" altLang="en-US" dirty="0" err="1" smtClean="0"/>
              <a:t>그런곳에</a:t>
            </a:r>
            <a:r>
              <a:rPr lang="ko-KR" altLang="en-US" dirty="0" smtClean="0"/>
              <a:t> 단골메뉴로 나오곤 했죠</a:t>
            </a:r>
            <a:r>
              <a:rPr lang="en-US" altLang="ko-KR" dirty="0" smtClean="0"/>
              <a:t>. ( </a:t>
            </a:r>
            <a:r>
              <a:rPr lang="ko-KR" altLang="en-US" dirty="0" err="1" smtClean="0"/>
              <a:t>데니켄이</a:t>
            </a:r>
            <a:r>
              <a:rPr lang="ko-KR" altLang="en-US" dirty="0" smtClean="0"/>
              <a:t> 탁본하여 외계의 문명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우주선 등으로 </a:t>
            </a:r>
            <a:r>
              <a:rPr lang="en-US" altLang="ko-KR" dirty="0" smtClean="0"/>
              <a:t>~)</a:t>
            </a:r>
            <a:br>
              <a:rPr lang="en-US" altLang="ko-KR" dirty="0" smtClean="0"/>
            </a:br>
            <a:r>
              <a:rPr lang="ko-KR" altLang="en-US" dirty="0" smtClean="0"/>
              <a:t>마야의 왕이었던 </a:t>
            </a:r>
            <a:r>
              <a:rPr lang="ko-KR" altLang="en-US" dirty="0" err="1" smtClean="0"/>
              <a:t>팔랑케의</a:t>
            </a:r>
            <a:r>
              <a:rPr lang="ko-KR" altLang="en-US" dirty="0" smtClean="0"/>
              <a:t> 석관 뚜껑에 새겨져 있던 그림인데 당시 이</a:t>
            </a:r>
            <a:br>
              <a:rPr lang="ko-KR" altLang="en-US" dirty="0" smtClean="0"/>
            </a:br>
            <a:r>
              <a:rPr lang="ko-KR" altLang="en-US" dirty="0" smtClean="0"/>
              <a:t>외계인의 로켓이라고 여기저기에서 다루기 시작했습니다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ko-KR" altLang="en-US" dirty="0" smtClean="0"/>
              <a:t>하지만 오래 지나지 않아 거짓말로 판명되었는데 고고학자들이 </a:t>
            </a:r>
            <a:r>
              <a:rPr lang="ko-KR" altLang="en-US" dirty="0" err="1" smtClean="0"/>
              <a:t>밝혀낸바론</a:t>
            </a:r>
            <a:br>
              <a:rPr lang="ko-KR" altLang="en-US" dirty="0" smtClean="0"/>
            </a:br>
            <a:r>
              <a:rPr lang="en-US" altLang="ko-KR" dirty="0" smtClean="0"/>
              <a:t>UFO</a:t>
            </a:r>
            <a:r>
              <a:rPr lang="ko-KR" altLang="en-US" dirty="0" smtClean="0"/>
              <a:t>나 로켓이 아닌 하늘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죽음을 담고 있는 종교적인 내용의 그림이라는</a:t>
            </a:r>
            <a:br>
              <a:rPr lang="ko-KR" altLang="en-US" dirty="0" smtClean="0"/>
            </a:br>
            <a:r>
              <a:rPr lang="ko-KR" altLang="en-US" dirty="0" smtClean="0"/>
              <a:t>결론이 나오게 되었습니다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lang="en-US" altLang="ko-KR" dirty="0" smtClean="0"/>
            </a:b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9788D-091D-4A53-B0BA-7536BB360249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잉카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황금 제트기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9788D-091D-4A53-B0BA-7536BB360249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dirty="0" smtClean="0"/>
              <a:t>페루 </a:t>
            </a:r>
            <a:r>
              <a:rPr lang="ko-KR" altLang="en-US" dirty="0" err="1" smtClean="0"/>
              <a:t>나즈카</a:t>
            </a:r>
            <a:r>
              <a:rPr lang="ko-KR" altLang="en-US" dirty="0" smtClean="0"/>
              <a:t> 지상그림</a:t>
            </a:r>
            <a:endParaRPr lang="en-US" altLang="ko-KR" dirty="0" smtClean="0"/>
          </a:p>
          <a:p>
            <a:r>
              <a:rPr lang="ko-KR" altLang="en-US" dirty="0" smtClean="0"/>
              <a:t>이집트의 피라미드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아틀란티스 대륙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모아이</a:t>
            </a:r>
            <a:r>
              <a:rPr lang="ko-KR" altLang="en-US" dirty="0" smtClean="0"/>
              <a:t> 석상으로 유명한 </a:t>
            </a:r>
            <a:r>
              <a:rPr lang="ko-KR" altLang="en-US" dirty="0" err="1" smtClean="0"/>
              <a:t>이스터섬</a:t>
            </a:r>
            <a:r>
              <a:rPr lang="ko-KR" altLang="en-US" dirty="0" smtClean="0"/>
              <a:t> 등과 함께 세계 </a:t>
            </a:r>
            <a:r>
              <a:rPr lang="en-US" altLang="ko-KR" dirty="0" smtClean="0"/>
              <a:t>7</a:t>
            </a:r>
            <a:r>
              <a:rPr lang="ko-KR" altLang="en-US" dirty="0" smtClean="0"/>
              <a:t>대 불가사의의 하나로 꼽히는 페루 </a:t>
            </a:r>
            <a:r>
              <a:rPr lang="ko-KR" altLang="en-US" dirty="0" err="1" smtClean="0"/>
              <a:t>나스카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Nazca</a:t>
            </a:r>
            <a:r>
              <a:rPr lang="en-US" altLang="ko-KR" dirty="0" smtClean="0"/>
              <a:t>) </a:t>
            </a:r>
            <a:r>
              <a:rPr lang="ko-KR" altLang="en-US" dirty="0" smtClean="0"/>
              <a:t>유적에 얽힌 미스터리는 흥미진진하다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유네스코에 의해 세계문화 유산으로 지정된 </a:t>
            </a:r>
            <a:r>
              <a:rPr lang="ko-KR" altLang="en-US" dirty="0" err="1" smtClean="0"/>
              <a:t>나스카</a:t>
            </a:r>
            <a:r>
              <a:rPr lang="ko-KR" altLang="en-US" dirty="0" smtClean="0"/>
              <a:t> 라인의 희한한 도형들은 안데스 고원 황량한 황무지를 캔버스 삼아 그려진 지상 최대 그림으로 유명하다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작게는 수십 </a:t>
            </a:r>
            <a:r>
              <a:rPr lang="en-US" altLang="ko-KR" dirty="0" smtClean="0"/>
              <a:t>m, </a:t>
            </a:r>
            <a:r>
              <a:rPr lang="ko-KR" altLang="en-US" dirty="0" smtClean="0"/>
              <a:t>크게는 수십 </a:t>
            </a:r>
            <a:r>
              <a:rPr lang="en-US" altLang="ko-KR" dirty="0" smtClean="0"/>
              <a:t>Km</a:t>
            </a:r>
            <a:r>
              <a:rPr lang="ko-KR" altLang="en-US" dirty="0" smtClean="0"/>
              <a:t>에 이르는 </a:t>
            </a:r>
            <a:r>
              <a:rPr lang="en-US" altLang="ko-KR" dirty="0" smtClean="0"/>
              <a:t>9000</a:t>
            </a:r>
            <a:r>
              <a:rPr lang="ko-KR" altLang="en-US" dirty="0" smtClean="0"/>
              <a:t>개 가까운 그림과 도형들은 감히 땅에 발을 딛고는 전체를 보여주지 않는다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비행기를 타고 </a:t>
            </a:r>
            <a:r>
              <a:rPr lang="en-US" altLang="ko-KR" dirty="0" smtClean="0"/>
              <a:t>300 m </a:t>
            </a:r>
            <a:r>
              <a:rPr lang="ko-KR" altLang="en-US" dirty="0" smtClean="0"/>
              <a:t>이상 겸손히 오르면 </a:t>
            </a:r>
            <a:r>
              <a:rPr lang="en-US" altLang="ko-KR" dirty="0" smtClean="0"/>
              <a:t>1500</a:t>
            </a:r>
            <a:r>
              <a:rPr lang="ko-KR" altLang="en-US" dirty="0" smtClean="0"/>
              <a:t>년 넘게 감춰졌던 그림과 도형을 수줍게 들춰 보여주는데 신비하다 못해 </a:t>
            </a:r>
            <a:r>
              <a:rPr lang="ko-KR" altLang="en-US" dirty="0" err="1" smtClean="0"/>
              <a:t>비밀스럽기까지하다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삼각형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나선형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화살표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활주로 같은 직선은 오차범위 </a:t>
            </a:r>
            <a:r>
              <a:rPr lang="en-US" altLang="ko-KR" dirty="0" smtClean="0"/>
              <a:t>5m </a:t>
            </a:r>
            <a:r>
              <a:rPr lang="ko-KR" altLang="en-US" dirty="0" smtClean="0"/>
              <a:t>를 넘지 않는다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현대의 공중 측량 기술보다 훨씬 더 정확하게 지평선 저 너머까지 반듯하게 뻗어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꼬리가 뱅뱅 꼬인 원숭이와 사람 손가락은 왜 아홉 가락뿐일까</a:t>
            </a:r>
            <a:r>
              <a:rPr lang="en-US" altLang="ko-KR" dirty="0" smtClean="0"/>
              <a:t>. </a:t>
            </a:r>
            <a:r>
              <a:rPr lang="ko-KR" altLang="en-US" dirty="0" smtClean="0"/>
              <a:t>꼬리를 하늘로 치켜 올린 다리 </a:t>
            </a:r>
            <a:r>
              <a:rPr lang="ko-KR" altLang="en-US" dirty="0" err="1" smtClean="0"/>
              <a:t>다섯개의</a:t>
            </a:r>
            <a:r>
              <a:rPr lang="ko-KR" altLang="en-US" dirty="0" smtClean="0"/>
              <a:t> 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앵무새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지그재그로 커다란 부리를 교차한 해오라기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잉카의 상징이며 신앙인 </a:t>
            </a:r>
            <a:r>
              <a:rPr lang="ko-KR" altLang="en-US" dirty="0" err="1" smtClean="0"/>
              <a:t>꼰도르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한쪽 발이 유난히 긴 </a:t>
            </a:r>
            <a:r>
              <a:rPr lang="ko-KR" altLang="en-US" dirty="0" err="1" smtClean="0"/>
              <a:t>타란툴라</a:t>
            </a:r>
            <a:r>
              <a:rPr lang="ko-KR" altLang="en-US" dirty="0" smtClean="0"/>
              <a:t> 왕거미</a:t>
            </a:r>
            <a:r>
              <a:rPr lang="en-US" altLang="ko-KR" dirty="0" smtClean="0"/>
              <a:t>, </a:t>
            </a:r>
            <a:r>
              <a:rPr lang="ko-KR" altLang="en-US" dirty="0" smtClean="0"/>
              <a:t>꿀을 빠는 </a:t>
            </a:r>
            <a:r>
              <a:rPr lang="ko-KR" altLang="en-US" dirty="0" err="1" smtClean="0"/>
              <a:t>삐까플로르</a:t>
            </a:r>
            <a:r>
              <a:rPr lang="en-US" altLang="ko-KR" dirty="0" smtClean="0"/>
              <a:t>(</a:t>
            </a:r>
            <a:r>
              <a:rPr lang="ko-KR" altLang="en-US" dirty="0" smtClean="0"/>
              <a:t>벌새</a:t>
            </a:r>
            <a:r>
              <a:rPr lang="en-US" altLang="ko-KR" dirty="0" smtClean="0"/>
              <a:t>), </a:t>
            </a:r>
            <a:r>
              <a:rPr lang="ko-KR" altLang="en-US" dirty="0" smtClean="0"/>
              <a:t>비스듬한 거대 바위에 새겨진 </a:t>
            </a:r>
            <a:r>
              <a:rPr lang="en-US" altLang="ko-KR" dirty="0" smtClean="0"/>
              <a:t>ET </a:t>
            </a:r>
            <a:r>
              <a:rPr lang="ko-KR" altLang="en-US" dirty="0" smtClean="0"/>
              <a:t>모양의 외계인과 다수의 그림은 얼마나 크고 웅장한지 지상에선 감히 품평을 불허할 정도다</a:t>
            </a:r>
            <a:r>
              <a:rPr lang="en-US" altLang="ko-KR" dirty="0" smtClean="0"/>
              <a:t>. </a:t>
            </a:r>
            <a:endParaRPr lang="en-US" altLang="ko-KR" dirty="0" smtClean="0"/>
          </a:p>
          <a:p>
            <a:r>
              <a:rPr lang="ko-KR" altLang="en-US" dirty="0" smtClean="0"/>
              <a:t>언제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누가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무슨 목적을 갖고 저토록 거대하며 정교한 그림을 황무지에 그렸을까</a:t>
            </a:r>
            <a:r>
              <a:rPr lang="en-US" altLang="ko-KR" dirty="0" smtClean="0"/>
              <a:t>? B.C300- A.D 800</a:t>
            </a:r>
            <a:r>
              <a:rPr lang="ko-KR" altLang="en-US" dirty="0" smtClean="0"/>
              <a:t>년 사이에 그려졌다고 추정되는 비밀스런 그림의 주인공은 과연 누구일까</a:t>
            </a:r>
            <a:r>
              <a:rPr lang="en-US" altLang="ko-KR" dirty="0" smtClean="0"/>
              <a:t>? UFO</a:t>
            </a:r>
            <a:r>
              <a:rPr lang="ko-KR" altLang="en-US" dirty="0" smtClean="0"/>
              <a:t>를 타고 내려온 외계인들의 활주로가 맞는가</a:t>
            </a:r>
            <a:r>
              <a:rPr lang="en-US" altLang="ko-KR" dirty="0" smtClean="0"/>
              <a:t>? </a:t>
            </a:r>
            <a:r>
              <a:rPr lang="ko-KR" altLang="en-US" dirty="0" smtClean="0"/>
              <a:t>고대 문명세계의 천문지리와 연관을 갖고 있진 않은가</a:t>
            </a:r>
            <a:r>
              <a:rPr lang="en-US" altLang="ko-KR" dirty="0" smtClean="0"/>
              <a:t>? </a:t>
            </a:r>
            <a:r>
              <a:rPr lang="ko-KR" altLang="en-US" dirty="0" smtClean="0"/>
              <a:t>혹 농경 수로와 밀접한 관련은</a:t>
            </a:r>
            <a:r>
              <a:rPr lang="en-US" altLang="ko-KR" dirty="0" smtClean="0"/>
              <a:t>? </a:t>
            </a:r>
            <a:r>
              <a:rPr lang="ko-KR" altLang="en-US" dirty="0" err="1" smtClean="0"/>
              <a:t>이도저도</a:t>
            </a:r>
            <a:r>
              <a:rPr lang="ko-KR" altLang="en-US" dirty="0" smtClean="0"/>
              <a:t> 아니면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나스카인들의</a:t>
            </a:r>
            <a:r>
              <a:rPr lang="ko-KR" altLang="en-US" dirty="0" smtClean="0"/>
              <a:t> 종교와 신앙을 표현한 것은 아닐지</a:t>
            </a:r>
            <a:r>
              <a:rPr lang="en-US" altLang="ko-KR" dirty="0" smtClean="0"/>
              <a:t>…. </a:t>
            </a:r>
            <a:r>
              <a:rPr lang="ko-KR" altLang="en-US" dirty="0" smtClean="0"/>
              <a:t>학자들의 혼란스런 설들만 </a:t>
            </a:r>
            <a:r>
              <a:rPr lang="ko-KR" altLang="en-US" dirty="0" err="1" smtClean="0"/>
              <a:t>무성할뿐</a:t>
            </a:r>
            <a:r>
              <a:rPr lang="ko-KR" altLang="en-US" dirty="0" smtClean="0"/>
              <a:t> 아직도 정확한 이유와 목적을 알지 못한다</a:t>
            </a:r>
            <a:r>
              <a:rPr lang="en-US" altLang="ko-KR" dirty="0" smtClean="0"/>
              <a:t>. 1500</a:t>
            </a:r>
            <a:r>
              <a:rPr lang="ko-KR" altLang="en-US" dirty="0" smtClean="0"/>
              <a:t>년 동안 훼손되지 않고 보관될 수 있었던 자연의 신비도 놀랍다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페루 </a:t>
            </a:r>
            <a:r>
              <a:rPr lang="ko-KR" altLang="en-US" dirty="0" err="1" smtClean="0"/>
              <a:t>리마</a:t>
            </a:r>
            <a:r>
              <a:rPr lang="ko-KR" altLang="en-US" dirty="0" smtClean="0"/>
              <a:t> 남쪽으로 </a:t>
            </a:r>
            <a:r>
              <a:rPr lang="en-US" altLang="ko-KR" dirty="0" smtClean="0"/>
              <a:t>440Km </a:t>
            </a:r>
            <a:r>
              <a:rPr lang="ko-KR" altLang="en-US" dirty="0" smtClean="0"/>
              <a:t>아래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남부 버금도시 </a:t>
            </a:r>
            <a:r>
              <a:rPr lang="ko-KR" altLang="en-US" dirty="0" err="1" smtClean="0"/>
              <a:t>아레끼빠</a:t>
            </a:r>
            <a:r>
              <a:rPr lang="ko-KR" altLang="en-US" dirty="0" smtClean="0"/>
              <a:t> 사이에 위치한 </a:t>
            </a:r>
            <a:r>
              <a:rPr lang="ko-KR" altLang="en-US" dirty="0" err="1" smtClean="0"/>
              <a:t>나스카</a:t>
            </a:r>
            <a:r>
              <a:rPr lang="ko-KR" altLang="en-US" dirty="0" smtClean="0"/>
              <a:t> 계곡은 불모지다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그곳 </a:t>
            </a:r>
            <a:r>
              <a:rPr lang="en-US" altLang="ko-KR" dirty="0" smtClean="0"/>
              <a:t>500</a:t>
            </a:r>
            <a:r>
              <a:rPr lang="ko-KR" altLang="en-US" dirty="0" smtClean="0"/>
              <a:t>평방 </a:t>
            </a:r>
            <a:r>
              <a:rPr lang="en-US" altLang="ko-KR" dirty="0" smtClean="0"/>
              <a:t>Km</a:t>
            </a:r>
            <a:r>
              <a:rPr lang="ko-KR" altLang="en-US" dirty="0" smtClean="0"/>
              <a:t>에 빼곡히 그려진 그림들이 여지껏 보존될 수 있었던 까닭은 훔볼트 해류</a:t>
            </a:r>
            <a:r>
              <a:rPr lang="en-US" altLang="ko-KR" dirty="0" smtClean="0"/>
              <a:t>(Humboldt Current) </a:t>
            </a:r>
            <a:r>
              <a:rPr lang="ko-KR" altLang="en-US" dirty="0" smtClean="0"/>
              <a:t>덕분이다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적도 주변국가 페루 태평양 연안엔 남동 무역풍과 얼음 녹은 </a:t>
            </a:r>
            <a:r>
              <a:rPr lang="ko-KR" altLang="en-US" dirty="0" err="1" smtClean="0"/>
              <a:t>설빙수가</a:t>
            </a:r>
            <a:r>
              <a:rPr lang="ko-KR" altLang="en-US" dirty="0" smtClean="0"/>
              <a:t> 남극에서부터 거슬러 오르며 풍성한 어장을 형성한다</a:t>
            </a:r>
            <a:r>
              <a:rPr lang="en-US" altLang="ko-KR" dirty="0" smtClean="0"/>
              <a:t>. </a:t>
            </a:r>
            <a:endParaRPr lang="en-US" altLang="ko-KR" dirty="0" smtClean="0"/>
          </a:p>
          <a:p>
            <a:r>
              <a:rPr lang="ko-KR" altLang="en-US" dirty="0" smtClean="0"/>
              <a:t>훔볼트 한류의 강한 기운이 안데스 고원에서 불어오는 차고 습한 바람과 싸움을 벌여 비구름을 걷어내는 바람에 </a:t>
            </a:r>
            <a:r>
              <a:rPr lang="ko-KR" altLang="en-US" dirty="0" err="1" smtClean="0"/>
              <a:t>나스카</a:t>
            </a:r>
            <a:r>
              <a:rPr lang="ko-KR" altLang="en-US" dirty="0" smtClean="0"/>
              <a:t> 라인은 일년 내내 비 </a:t>
            </a:r>
            <a:r>
              <a:rPr lang="ko-KR" altLang="en-US" dirty="0" err="1" smtClean="0"/>
              <a:t>한방울</a:t>
            </a:r>
            <a:r>
              <a:rPr lang="ko-KR" altLang="en-US" dirty="0" smtClean="0"/>
              <a:t> 내리지 않는 건조한 사막을 형성한다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수수께끼 같은 그림이 비 바람에 씻겨가지 않았고 </a:t>
            </a:r>
            <a:r>
              <a:rPr lang="ko-KR" altLang="en-US" dirty="0" err="1" smtClean="0"/>
              <a:t>여지껏</a:t>
            </a:r>
            <a:r>
              <a:rPr lang="ko-KR" altLang="en-US" dirty="0" smtClean="0"/>
              <a:t> 보존될 수 있었다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사막의 건조한 기후와 산성 토양은 그 땅을 산화철로 </a:t>
            </a:r>
            <a:r>
              <a:rPr lang="ko-KR" altLang="en-US" dirty="0" err="1" smtClean="0"/>
              <a:t>뒤덮히게</a:t>
            </a:r>
            <a:r>
              <a:rPr lang="ko-KR" altLang="en-US" dirty="0" smtClean="0"/>
              <a:t> 했다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그땅에</a:t>
            </a:r>
            <a:r>
              <a:rPr lang="ko-KR" altLang="en-US" dirty="0" smtClean="0"/>
              <a:t> 거주하는 </a:t>
            </a:r>
            <a:r>
              <a:rPr lang="ko-KR" altLang="en-US" dirty="0" err="1" smtClean="0"/>
              <a:t>나스카</a:t>
            </a:r>
            <a:r>
              <a:rPr lang="ko-KR" altLang="en-US" dirty="0" smtClean="0"/>
              <a:t> 인디오들은 사람을 태울 수 있는 크고 튼튼한 연이나 열기구에 측량사를 매달아 평원을 측량했을 것이다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검붉은 표토를 걷어내고 하얀 박속 같은 석고 흙을 </a:t>
            </a:r>
            <a:r>
              <a:rPr lang="en-US" altLang="ko-KR" dirty="0" smtClean="0"/>
              <a:t>30cm </a:t>
            </a:r>
            <a:r>
              <a:rPr lang="ko-KR" altLang="en-US" dirty="0" smtClean="0"/>
              <a:t>정도의 높이로 쌓는 단순한 방법으로 미스터리 그림을 만들 수 있었다</a:t>
            </a:r>
            <a:r>
              <a:rPr lang="en-US" altLang="ko-KR" dirty="0" smtClean="0"/>
              <a:t>. </a:t>
            </a:r>
            <a:endParaRPr lang="en-US" altLang="ko-KR" dirty="0" smtClean="0"/>
          </a:p>
          <a:p>
            <a:r>
              <a:rPr lang="en-US" altLang="ko-KR" dirty="0" smtClean="0"/>
              <a:t>16</a:t>
            </a:r>
            <a:r>
              <a:rPr lang="ko-KR" altLang="en-US" dirty="0" smtClean="0"/>
              <a:t>세기 스페인의 연대기 작가 </a:t>
            </a:r>
            <a:r>
              <a:rPr lang="ko-KR" altLang="en-US" dirty="0" err="1" smtClean="0"/>
              <a:t>시에사</a:t>
            </a:r>
            <a:r>
              <a:rPr lang="ko-KR" altLang="en-US" dirty="0" smtClean="0"/>
              <a:t> 데 </a:t>
            </a:r>
            <a:r>
              <a:rPr lang="ko-KR" altLang="en-US" dirty="0" err="1" smtClean="0"/>
              <a:t>레온이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나스카</a:t>
            </a:r>
            <a:r>
              <a:rPr lang="ko-KR" altLang="en-US" dirty="0" smtClean="0"/>
              <a:t> 부근 사막에 있는 이상한 부호들에 흥미를 느꼈지만 과학자들의 본격적인 주목을 받게 된 것은 </a:t>
            </a:r>
            <a:r>
              <a:rPr lang="en-US" altLang="ko-KR" dirty="0" smtClean="0"/>
              <a:t>1941</a:t>
            </a:r>
            <a:r>
              <a:rPr lang="ko-KR" altLang="en-US" dirty="0" smtClean="0"/>
              <a:t>년부터다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미국 </a:t>
            </a:r>
            <a:r>
              <a:rPr lang="ko-KR" altLang="en-US" dirty="0" err="1" smtClean="0"/>
              <a:t>롱아일랜드</a:t>
            </a:r>
            <a:r>
              <a:rPr lang="ko-KR" altLang="en-US" dirty="0" smtClean="0"/>
              <a:t> 대학 폴 </a:t>
            </a:r>
            <a:r>
              <a:rPr lang="ko-KR" altLang="en-US" dirty="0" err="1" smtClean="0"/>
              <a:t>코삭</a:t>
            </a:r>
            <a:r>
              <a:rPr lang="en-US" altLang="ko-KR" dirty="0" smtClean="0"/>
              <a:t>(Paul </a:t>
            </a:r>
            <a:r>
              <a:rPr lang="en-US" altLang="ko-KR" dirty="0" err="1" smtClean="0"/>
              <a:t>Kosok</a:t>
            </a:r>
            <a:r>
              <a:rPr lang="en-US" altLang="ko-KR" dirty="0" smtClean="0"/>
              <a:t>)</a:t>
            </a:r>
            <a:r>
              <a:rPr lang="ko-KR" altLang="en-US" dirty="0" smtClean="0"/>
              <a:t>박사는 공중에서 전체를 살펴본 처음 사람이었다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이후 독일의 수학자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천문학자인 마리아 </a:t>
            </a:r>
            <a:r>
              <a:rPr lang="ko-KR" altLang="en-US" dirty="0" err="1" smtClean="0"/>
              <a:t>라이헤</a:t>
            </a:r>
            <a:r>
              <a:rPr lang="en-US" altLang="ko-KR" dirty="0" smtClean="0"/>
              <a:t>(Maria </a:t>
            </a:r>
            <a:r>
              <a:rPr lang="en-US" altLang="ko-KR" dirty="0" err="1" smtClean="0"/>
              <a:t>Reiche</a:t>
            </a:r>
            <a:r>
              <a:rPr lang="en-US" altLang="ko-KR" dirty="0" smtClean="0"/>
              <a:t>) </a:t>
            </a:r>
            <a:r>
              <a:rPr lang="ko-KR" altLang="en-US" dirty="0" smtClean="0"/>
              <a:t>박사를 통해 폭넓게 연구 되었다</a:t>
            </a:r>
            <a:r>
              <a:rPr lang="en-US" altLang="ko-KR" dirty="0" smtClean="0"/>
              <a:t>. 1932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나스카를</a:t>
            </a:r>
            <a:r>
              <a:rPr lang="ko-KR" altLang="en-US" dirty="0" smtClean="0"/>
              <a:t> 알게 된 그녀</a:t>
            </a:r>
            <a:r>
              <a:rPr lang="en-US" altLang="ko-KR" dirty="0" smtClean="0"/>
              <a:t>, 50</a:t>
            </a:r>
            <a:r>
              <a:rPr lang="ko-KR" altLang="en-US" dirty="0" smtClean="0"/>
              <a:t>년 넘는 세월을 그곳에 살며 연구와 보호에 몰두했다</a:t>
            </a:r>
            <a:r>
              <a:rPr lang="en-US" altLang="ko-KR" dirty="0" smtClean="0"/>
              <a:t>. </a:t>
            </a:r>
            <a:endParaRPr lang="en-US" altLang="ko-KR" dirty="0" smtClean="0"/>
          </a:p>
          <a:p>
            <a:r>
              <a:rPr lang="ko-KR" altLang="en-US" dirty="0" smtClean="0"/>
              <a:t>사막의 열기와 눈부신 햇볕 때문에 시력을 빼앗겼던 그가 “하늘로 날아 올라가 지상 그림을 내려다 보세요</a:t>
            </a:r>
            <a:r>
              <a:rPr lang="en-US" altLang="ko-KR" dirty="0" smtClean="0"/>
              <a:t>.” </a:t>
            </a:r>
            <a:r>
              <a:rPr lang="ko-KR" altLang="en-US" dirty="0" smtClean="0"/>
              <a:t>비경을 보는 혜안을 선사한다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선과 도형들로 얽혀진 복잡다단한 삶의 문제들은 그분 안에서만 해결된다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에스뻬란사</a:t>
            </a:r>
            <a:r>
              <a:rPr lang="en-US" altLang="ko-KR" dirty="0" smtClean="0"/>
              <a:t>(</a:t>
            </a:r>
            <a:r>
              <a:rPr lang="ko-KR" altLang="en-US" dirty="0" smtClean="0"/>
              <a:t>소망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주시는 예수께서 풍성히 보듬어주실 것이다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9788D-091D-4A53-B0BA-7536BB360249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241D-BAEE-46B1-962B-76240C61BB58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6BD6-4093-45B3-A1BD-A6BB58344787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  <a:p>
            <a:pPr lvl="1"/>
            <a:r>
              <a:rPr lang="en-US" altLang="ko-KR" smtClean="0"/>
              <a:t>Second level</a:t>
            </a:r>
            <a:endParaRPr lang="en-US" altLang="ko-KR" smtClean="0"/>
          </a:p>
          <a:p>
            <a:pPr lvl="2"/>
            <a:r>
              <a:rPr lang="en-US" altLang="ko-KR" smtClean="0"/>
              <a:t>Third level</a:t>
            </a:r>
            <a:endParaRPr lang="en-US" altLang="ko-KR" smtClean="0"/>
          </a:p>
          <a:p>
            <a:pPr lvl="3"/>
            <a:r>
              <a:rPr lang="en-US" altLang="ko-KR" smtClean="0"/>
              <a:t>Fourth level</a:t>
            </a:r>
            <a:endParaRPr lang="en-US" altLang="ko-KR" smtClean="0"/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241D-BAEE-46B1-962B-76240C61BB58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6BD6-4093-45B3-A1BD-A6BB58344787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  <a:p>
            <a:pPr lvl="1"/>
            <a:r>
              <a:rPr lang="en-US" altLang="ko-KR" smtClean="0"/>
              <a:t>Second level</a:t>
            </a:r>
            <a:endParaRPr lang="en-US" altLang="ko-KR" smtClean="0"/>
          </a:p>
          <a:p>
            <a:pPr lvl="2"/>
            <a:r>
              <a:rPr lang="en-US" altLang="ko-KR" smtClean="0"/>
              <a:t>Third level</a:t>
            </a:r>
            <a:endParaRPr lang="en-US" altLang="ko-KR" smtClean="0"/>
          </a:p>
          <a:p>
            <a:pPr lvl="3"/>
            <a:r>
              <a:rPr lang="en-US" altLang="ko-KR" smtClean="0"/>
              <a:t>Fourth level</a:t>
            </a:r>
            <a:endParaRPr lang="en-US" altLang="ko-KR" smtClean="0"/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241D-BAEE-46B1-962B-76240C61BB58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6BD6-4093-45B3-A1BD-A6BB58344787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  <a:p>
            <a:pPr lvl="1"/>
            <a:r>
              <a:rPr lang="en-US" altLang="ko-KR" smtClean="0"/>
              <a:t>Second level</a:t>
            </a:r>
            <a:endParaRPr lang="en-US" altLang="ko-KR" smtClean="0"/>
          </a:p>
          <a:p>
            <a:pPr lvl="2"/>
            <a:r>
              <a:rPr lang="en-US" altLang="ko-KR" smtClean="0"/>
              <a:t>Third level</a:t>
            </a:r>
            <a:endParaRPr lang="en-US" altLang="ko-KR" smtClean="0"/>
          </a:p>
          <a:p>
            <a:pPr lvl="3"/>
            <a:r>
              <a:rPr lang="en-US" altLang="ko-KR" smtClean="0"/>
              <a:t>Fourth level</a:t>
            </a:r>
            <a:endParaRPr lang="en-US" altLang="ko-KR" smtClean="0"/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241D-BAEE-46B1-962B-76240C61BB58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6BD6-4093-45B3-A1BD-A6BB58344787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241D-BAEE-46B1-962B-76240C61BB58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6BD6-4093-45B3-A1BD-A6BB58344787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  <a:p>
            <a:pPr lvl="1"/>
            <a:r>
              <a:rPr lang="en-US" altLang="ko-KR" smtClean="0"/>
              <a:t>Second level</a:t>
            </a:r>
            <a:endParaRPr lang="en-US" altLang="ko-KR" smtClean="0"/>
          </a:p>
          <a:p>
            <a:pPr lvl="2"/>
            <a:r>
              <a:rPr lang="en-US" altLang="ko-KR" smtClean="0"/>
              <a:t>Third level</a:t>
            </a:r>
            <a:endParaRPr lang="en-US" altLang="ko-KR" smtClean="0"/>
          </a:p>
          <a:p>
            <a:pPr lvl="3"/>
            <a:r>
              <a:rPr lang="en-US" altLang="ko-KR" smtClean="0"/>
              <a:t>Fourth level</a:t>
            </a:r>
            <a:endParaRPr lang="en-US" altLang="ko-KR" smtClean="0"/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  <a:p>
            <a:pPr lvl="1"/>
            <a:r>
              <a:rPr lang="en-US" altLang="ko-KR" smtClean="0"/>
              <a:t>Second level</a:t>
            </a:r>
            <a:endParaRPr lang="en-US" altLang="ko-KR" smtClean="0"/>
          </a:p>
          <a:p>
            <a:pPr lvl="2"/>
            <a:r>
              <a:rPr lang="en-US" altLang="ko-KR" smtClean="0"/>
              <a:t>Third level</a:t>
            </a:r>
            <a:endParaRPr lang="en-US" altLang="ko-KR" smtClean="0"/>
          </a:p>
          <a:p>
            <a:pPr lvl="3"/>
            <a:r>
              <a:rPr lang="en-US" altLang="ko-KR" smtClean="0"/>
              <a:t>Fourth level</a:t>
            </a:r>
            <a:endParaRPr lang="en-US" altLang="ko-KR" smtClean="0"/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241D-BAEE-46B1-962B-76240C61BB58}" type="datetimeFigureOut">
              <a:rPr lang="ko-KR" altLang="en-US" smtClean="0"/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6BD6-4093-45B3-A1BD-A6BB58344787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  <a:p>
            <a:pPr lvl="1"/>
            <a:r>
              <a:rPr lang="en-US" altLang="ko-KR" smtClean="0"/>
              <a:t>Second level</a:t>
            </a:r>
            <a:endParaRPr lang="en-US" altLang="ko-KR" smtClean="0"/>
          </a:p>
          <a:p>
            <a:pPr lvl="2"/>
            <a:r>
              <a:rPr lang="en-US" altLang="ko-KR" smtClean="0"/>
              <a:t>Third level</a:t>
            </a:r>
            <a:endParaRPr lang="en-US" altLang="ko-KR" smtClean="0"/>
          </a:p>
          <a:p>
            <a:pPr lvl="3"/>
            <a:r>
              <a:rPr lang="en-US" altLang="ko-KR" smtClean="0"/>
              <a:t>Fourth level</a:t>
            </a:r>
            <a:endParaRPr lang="en-US" altLang="ko-KR" smtClean="0"/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  <a:p>
            <a:pPr lvl="1"/>
            <a:r>
              <a:rPr lang="en-US" altLang="ko-KR" smtClean="0"/>
              <a:t>Second level</a:t>
            </a:r>
            <a:endParaRPr lang="en-US" altLang="ko-KR" smtClean="0"/>
          </a:p>
          <a:p>
            <a:pPr lvl="2"/>
            <a:r>
              <a:rPr lang="en-US" altLang="ko-KR" smtClean="0"/>
              <a:t>Third level</a:t>
            </a:r>
            <a:endParaRPr lang="en-US" altLang="ko-KR" smtClean="0"/>
          </a:p>
          <a:p>
            <a:pPr lvl="3"/>
            <a:r>
              <a:rPr lang="en-US" altLang="ko-KR" smtClean="0"/>
              <a:t>Fourth level</a:t>
            </a:r>
            <a:endParaRPr lang="en-US" altLang="ko-KR" smtClean="0"/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241D-BAEE-46B1-962B-76240C61BB58}" type="datetimeFigureOut">
              <a:rPr lang="ko-KR" altLang="en-US" smtClean="0"/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6BD6-4093-45B3-A1BD-A6BB58344787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241D-BAEE-46B1-962B-76240C61BB58}" type="datetimeFigureOut">
              <a:rPr lang="ko-KR" altLang="en-US" smtClean="0"/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6BD6-4093-45B3-A1BD-A6BB58344787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241D-BAEE-46B1-962B-76240C61BB58}" type="datetimeFigureOut">
              <a:rPr lang="ko-KR" altLang="en-US" smtClean="0"/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6BD6-4093-45B3-A1BD-A6BB58344787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  <a:p>
            <a:pPr lvl="1"/>
            <a:r>
              <a:rPr lang="en-US" altLang="ko-KR" smtClean="0"/>
              <a:t>Second level</a:t>
            </a:r>
            <a:endParaRPr lang="en-US" altLang="ko-KR" smtClean="0"/>
          </a:p>
          <a:p>
            <a:pPr lvl="2"/>
            <a:r>
              <a:rPr lang="en-US" altLang="ko-KR" smtClean="0"/>
              <a:t>Third level</a:t>
            </a:r>
            <a:endParaRPr lang="en-US" altLang="ko-KR" smtClean="0"/>
          </a:p>
          <a:p>
            <a:pPr lvl="3"/>
            <a:r>
              <a:rPr lang="en-US" altLang="ko-KR" smtClean="0"/>
              <a:t>Fourth level</a:t>
            </a:r>
            <a:endParaRPr lang="en-US" altLang="ko-KR" smtClean="0"/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241D-BAEE-46B1-962B-76240C61BB58}" type="datetimeFigureOut">
              <a:rPr lang="ko-KR" altLang="en-US" smtClean="0"/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6BD6-4093-45B3-A1BD-A6BB58344787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241D-BAEE-46B1-962B-76240C61BB58}" type="datetimeFigureOut">
              <a:rPr lang="ko-KR" altLang="en-US" smtClean="0"/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6BD6-4093-45B3-A1BD-A6BB58344787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  <a:p>
            <a:pPr lvl="1"/>
            <a:r>
              <a:rPr lang="en-US" altLang="ko-KR" smtClean="0"/>
              <a:t>Second level</a:t>
            </a:r>
            <a:endParaRPr lang="en-US" altLang="ko-KR" smtClean="0"/>
          </a:p>
          <a:p>
            <a:pPr lvl="2"/>
            <a:r>
              <a:rPr lang="en-US" altLang="ko-KR" smtClean="0"/>
              <a:t>Third level</a:t>
            </a:r>
            <a:endParaRPr lang="en-US" altLang="ko-KR" smtClean="0"/>
          </a:p>
          <a:p>
            <a:pPr lvl="3"/>
            <a:r>
              <a:rPr lang="en-US" altLang="ko-KR" smtClean="0"/>
              <a:t>Fourth level</a:t>
            </a:r>
            <a:endParaRPr lang="en-US" altLang="ko-KR" smtClean="0"/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3241D-BAEE-46B1-962B-76240C61BB58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56BD6-4093-45B3-A1BD-A6BB58344787}" type="slidenum">
              <a:rPr lang="ko-KR" altLang="en-US" smtClean="0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hyperlink" Target="http://img.blog.yahoo.co.kr/ybi/1/9a/3d/shim4ro/folder/13/img_13_2187_6?1201871083.jpg" TargetMode="External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hyperlink" Target="http://img.blog.yahoo.co.kr/ybi/1/9a/3d/shim4ro/folder/13/img_13_2187_3?1201871083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hyperlink" Target="http://www.aspire7.net/images/abidos-2.bm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hyperlink" Target="http://cfs2.tistory.com/upload_control/download.blog?fhandle=YmxvZzkzMTUzQGZzMi50aXN0b3J5LmNvbTovYXR0YWNoLzAvMTAuanBn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7.png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hyperlink" Target="http://cfs7.tistory.com/upload_control/download.blog?fhandle=YmxvZzgwNjA4QGZzNy50aXN0b3J5LmNvbTovYXR0YWNoLzAvNy5qcGVn" TargetMode="External"/><Relationship Id="rId2" Type="http://schemas.openxmlformats.org/officeDocument/2006/relationships/image" Target="../media/image12.jpeg"/><Relationship Id="rId1" Type="http://schemas.openxmlformats.org/officeDocument/2006/relationships/hyperlink" Target="http://images.google.com/imgres?imgurl=http://cfs8.tistory.com/upload_control/download.blog?fhandle=YmxvZzgwNjA4QGZzOC50aXN0b3J5LmNvbTovYXR0YWNoLzAvOS5qcGVn&amp;imgrefurl=http://markidea.net/325&amp;usg=__tztN8Yu94Ff_ZOcL2GRxO7OZMQI=&amp;h=605&amp;w=468&amp;sz=17&amp;hl=ko&amp;start=2&amp;um=1&amp;itbs=1&amp;tbnid=87UsJKRkVeovHM:&amp;tbnh=135&amp;tbnw=104&amp;prev=/images?q=%EC%9D%B8%EA%B0%84%EC%9D%98+%EB%AF%B8%EB%9E%98&amp;um=1&amp;hl=ko&amp;sa=N&amp;rls=com.microsoft:*&amp;tbs=isch: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UFO</a:t>
            </a:r>
            <a:r>
              <a:rPr lang="ko-KR" altLang="en-US" dirty="0" smtClean="0"/>
              <a:t>와 외계인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지구문명에 관한 수수께끼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유인원 </a:t>
            </a:r>
            <a:r>
              <a:rPr lang="en-US" altLang="ko-KR" dirty="0" smtClean="0"/>
              <a:t>~ </a:t>
            </a:r>
            <a:r>
              <a:rPr lang="ko-KR" altLang="en-US" dirty="0" smtClean="0"/>
              <a:t>사람으로</a:t>
            </a:r>
            <a:endParaRPr lang="en-US" altLang="ko-KR" dirty="0" smtClean="0"/>
          </a:p>
          <a:p>
            <a:r>
              <a:rPr lang="ko-KR" altLang="en-US" dirty="0" smtClean="0"/>
              <a:t>미개 </a:t>
            </a:r>
            <a:r>
              <a:rPr lang="en-US" altLang="ko-KR" dirty="0" smtClean="0"/>
              <a:t>~ </a:t>
            </a:r>
            <a:r>
              <a:rPr lang="ko-KR" altLang="en-US" dirty="0" smtClean="0"/>
              <a:t>고등한 존재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고대 미스터리</a:t>
            </a:r>
            <a:r>
              <a:rPr lang="ko-KR" altLang="en-US" dirty="0"/>
              <a:t>들</a:t>
            </a:r>
            <a:endParaRPr lang="en-US" altLang="ko-KR" dirty="0"/>
          </a:p>
          <a:p>
            <a:r>
              <a:rPr lang="ko-KR" altLang="en-US" dirty="0" smtClean="0"/>
              <a:t>피라미드는 </a:t>
            </a:r>
            <a:r>
              <a:rPr lang="en-US" altLang="ko-KR" dirty="0" smtClean="0"/>
              <a:t>?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외계인의 산물이다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에리히</a:t>
            </a:r>
            <a:r>
              <a:rPr lang="ko-KR" altLang="en-US" dirty="0" smtClean="0"/>
              <a:t> 폰 </a:t>
            </a:r>
            <a:r>
              <a:rPr lang="ko-KR" altLang="en-US" dirty="0" err="1" smtClean="0"/>
              <a:t>데니컨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외계인에 관해 처음으로 </a:t>
            </a:r>
            <a:r>
              <a:rPr lang="ko-KR" altLang="en-US" dirty="0" err="1" smtClean="0"/>
              <a:t>채계화한</a:t>
            </a:r>
            <a:r>
              <a:rPr lang="ko-KR" altLang="en-US" dirty="0" smtClean="0"/>
              <a:t> 사람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신들의 전차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3074" name="Picture 2" descr="http://www.randi.org/encyclopedia/images/Von%20Daniken,%20Erich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773071" y="2285992"/>
            <a:ext cx="3704193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마야 문명의 신비</a:t>
            </a:r>
            <a:endParaRPr lang="ko-KR" altLang="en-US" dirty="0"/>
          </a:p>
        </p:txBody>
      </p:sp>
      <p:pic>
        <p:nvPicPr>
          <p:cNvPr id="1026" name="Picture 2" descr="http://pds12.egloos.com/pds/200904/04/88/e0053988_49d62ca3c4f6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643174" y="2571744"/>
            <a:ext cx="5993300" cy="4000528"/>
          </a:xfrm>
          <a:prstGeom prst="rect">
            <a:avLst/>
          </a:prstGeom>
          <a:noFill/>
        </p:spPr>
      </p:pic>
      <p:pic>
        <p:nvPicPr>
          <p:cNvPr id="1030" name="Picture 6" descr="http://img.blog.yahoo.co.kr/ybi/1/9a/3d/shim4ro/folder/13/img_13_2187_6?120187108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9700" y="-5143500"/>
            <a:ext cx="5143500" cy="3381375"/>
          </a:xfrm>
          <a:prstGeom prst="rect">
            <a:avLst/>
          </a:prstGeom>
          <a:noFill/>
        </p:spPr>
      </p:pic>
      <p:pic>
        <p:nvPicPr>
          <p:cNvPr id="1032" name="Picture 8" descr="http://img.blog.yahoo.co.kr/ybi/1/9a/3d/shim4ro/folder/13/img_13_2187_6?120187108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71744"/>
            <a:ext cx="5143500" cy="33813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250030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전망대가 있는 궁전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g.blog.yahoo.co.kr/ybi/1/9a/3d/shim4ro/folder/13/img_13_2187_3?1201871083.jpg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857496"/>
            <a:ext cx="5143500" cy="33813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357818" y="564357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비문의 사원</a:t>
            </a:r>
            <a:endParaRPr lang="ko-KR" altLang="en-US" dirty="0"/>
          </a:p>
        </p:txBody>
      </p:sp>
      <p:pic>
        <p:nvPicPr>
          <p:cNvPr id="4" name="Picture 4" descr="http://pds13.egloos.com/pds/200904/04/88/e0053988_49d642554d9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857364"/>
            <a:ext cx="8237370" cy="4643470"/>
          </a:xfrm>
          <a:prstGeom prst="rect">
            <a:avLst/>
          </a:prstGeom>
          <a:noFill/>
        </p:spPr>
      </p:pic>
      <p:pic>
        <p:nvPicPr>
          <p:cNvPr id="37892" name="Picture 4" descr="http://img.blog.yahoo.co.kr/ybi/1/9a/3d/shim4ro/folder/13/img_13_2187_0?12018710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18093"/>
            <a:ext cx="4714908" cy="6839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6866" name="Picture 2" descr="http://dohae.com/zboard/data/mys/1073522857/DSCN515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8596" y="1857364"/>
            <a:ext cx="6181838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5844" name="Picture 4" descr="http://www.koreamonitor.net/data/20081219/img/22.Nazca-Peru04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7640" y="3000372"/>
            <a:ext cx="5365513" cy="3571900"/>
          </a:xfrm>
          <a:prstGeom prst="rect">
            <a:avLst/>
          </a:prstGeom>
          <a:noFill/>
        </p:spPr>
      </p:pic>
      <p:pic>
        <p:nvPicPr>
          <p:cNvPr id="35846" name="Picture 6" descr="http://www.koreamonitor.net/data/20081219/img/22.Nazca-Peru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9399" y="1285860"/>
            <a:ext cx="5529301" cy="3857652"/>
          </a:xfrm>
          <a:prstGeom prst="rect">
            <a:avLst/>
          </a:prstGeom>
          <a:noFill/>
        </p:spPr>
      </p:pic>
      <p:pic>
        <p:nvPicPr>
          <p:cNvPr id="35842" name="Picture 2" descr="http://www.koreamonitor.net/data/20081219/img/22.Nazca-Peru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86518"/>
            <a:ext cx="8286808" cy="6222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4818" name="Picture 2" descr="http://blog.chosun.com/web_file/blog/100/2100/1/%C0%CC%BD%BA%C5%CD%BC%B6_%B0%C5%BC%AE%BB%F3%5B1%5D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5720" y="857232"/>
            <a:ext cx="6010275" cy="4714875"/>
          </a:xfrm>
          <a:prstGeom prst="rect">
            <a:avLst/>
          </a:prstGeom>
          <a:noFill/>
        </p:spPr>
      </p:pic>
      <p:pic>
        <p:nvPicPr>
          <p:cNvPr id="34819" name="Picture 3" descr="C:\Users\dongsan church\AppData\Local\Microsoft\Windows\Temporary Internet Files\Low\Content.IE5\GP2LKOB2\40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8580140" cy="5715040"/>
          </a:xfrm>
          <a:prstGeom prst="rect">
            <a:avLst/>
          </a:prstGeom>
          <a:noFill/>
        </p:spPr>
      </p:pic>
      <p:pic>
        <p:nvPicPr>
          <p:cNvPr id="6" name="Picture 2" descr="http://www.segye.com/content/image/2008/01/04/20080104000921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3143240" cy="3143240"/>
          </a:xfrm>
          <a:prstGeom prst="rect">
            <a:avLst/>
          </a:prstGeom>
          <a:noFill/>
        </p:spPr>
      </p:pic>
      <p:pic>
        <p:nvPicPr>
          <p:cNvPr id="34821" name="Picture 5" descr="http://cfile23.uf.tistory.com/image/123A09164AA6868263E0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0475" y="2143116"/>
            <a:ext cx="5993525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smtClean="0"/>
              <a:t>토푸카피</a:t>
            </a:r>
            <a:r>
              <a:rPr lang="ko-KR" altLang="en-US" dirty="0" smtClean="0"/>
              <a:t> 지도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0552" cy="4525963"/>
          </a:xfrm>
        </p:spPr>
        <p:txBody>
          <a:bodyPr/>
          <a:lstStyle/>
          <a:p>
            <a:r>
              <a:rPr lang="en-US" altLang="ko-KR" dirty="0" smtClean="0"/>
              <a:t>1513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스패인</a:t>
            </a:r>
            <a:r>
              <a:rPr lang="ko-KR" altLang="en-US" dirty="0" smtClean="0"/>
              <a:t> 함대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제독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필 레이스</a:t>
            </a:r>
            <a:r>
              <a:rPr lang="en-US" altLang="ko-KR" dirty="0" smtClean="0"/>
              <a:t>” </a:t>
            </a:r>
            <a:r>
              <a:rPr lang="ko-KR" altLang="en-US" dirty="0" smtClean="0"/>
              <a:t>가 </a:t>
            </a:r>
            <a:r>
              <a:rPr lang="en-US" altLang="ko-KR" dirty="0" smtClean="0"/>
              <a:t>2000</a:t>
            </a:r>
            <a:r>
              <a:rPr lang="ko-KR" altLang="en-US" dirty="0" smtClean="0"/>
              <a:t>년 전 지도를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</a:t>
            </a:r>
            <a:r>
              <a:rPr lang="ko-KR" altLang="en-US" dirty="0" smtClean="0"/>
              <a:t>참고하여 만든 지도</a:t>
            </a:r>
            <a:endParaRPr lang="ko-KR" altLang="en-US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1" cstate="print"/>
          <a:srcRect t="941" r="255" b="54830"/>
          <a:stretch>
            <a:fillRect/>
          </a:stretch>
        </p:blipFill>
        <p:spPr bwMode="auto">
          <a:xfrm>
            <a:off x="4786314" y="0"/>
            <a:ext cx="3871920" cy="698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http://dcimg1.dcinside.com/viewimage.php?id=mystery&amp;no=29bcc427b78277a16fb3dab004c86b6f26e693b3c5175bfe0faa52189723d19c25ca7921a9153be196c0a99cf48dacb55ce8e04a65603fc7a4095bb0a733bfd812e538a7f7a741791df42dc3b5cabad2337e51cb1d1f05&amp;f_no=7cef8776b6846cf23ee9e9e44486746e1a8c84ce486ee627d7eade34f7f1bce7dc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571536" y="1785926"/>
            <a:ext cx="5720384" cy="5072074"/>
          </a:xfrm>
          <a:prstGeom prst="rect">
            <a:avLst/>
          </a:prstGeom>
          <a:noFill/>
        </p:spPr>
      </p:pic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0"/>
            <a:ext cx="55592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5060" name="Picture 4" descr="http://www.aspire7.net/images/abidos-2-s.bmp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6153570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UFO</a:t>
            </a:r>
            <a:r>
              <a:rPr lang="ko-KR" altLang="en-US" dirty="0" smtClean="0"/>
              <a:t>가 친숙하다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오랜시간</a:t>
            </a:r>
            <a:r>
              <a:rPr lang="ko-KR" altLang="en-US" dirty="0" smtClean="0"/>
              <a:t> 소설과 영화로 홍보됨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메시지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</a:t>
            </a:r>
            <a:r>
              <a:rPr lang="ko-KR" altLang="en-US" dirty="0" smtClean="0"/>
              <a:t>감춰진 사실의 폭로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과학적 발전의 모델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미래의 세계의 현실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UFO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UFO – </a:t>
            </a:r>
            <a:r>
              <a:rPr lang="ko-KR" altLang="en-US" dirty="0" smtClean="0"/>
              <a:t>확인되지 않은 비행물체</a:t>
            </a:r>
            <a:endParaRPr lang="en-US" altLang="ko-KR" dirty="0" smtClean="0"/>
          </a:p>
          <a:p>
            <a:r>
              <a:rPr lang="en-US" altLang="ko-KR" dirty="0" smtClean="0"/>
              <a:t>95% </a:t>
            </a:r>
            <a:r>
              <a:rPr lang="ko-KR" altLang="en-US" dirty="0" smtClean="0"/>
              <a:t>잘못 본 것</a:t>
            </a:r>
            <a:endParaRPr lang="en-US" altLang="ko-KR" dirty="0" smtClean="0"/>
          </a:p>
          <a:p>
            <a:r>
              <a:rPr lang="ko-KR" altLang="en-US" dirty="0" smtClean="0"/>
              <a:t>일부 정신분열증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신비주의</a:t>
            </a:r>
            <a:endParaRPr lang="en-US" altLang="ko-KR" dirty="0" smtClean="0"/>
          </a:p>
          <a:p>
            <a:r>
              <a:rPr lang="ko-KR" altLang="en-US" dirty="0" smtClean="0"/>
              <a:t>많은 것은 조작</a:t>
            </a:r>
            <a:endParaRPr lang="en-US" altLang="ko-KR" dirty="0" smtClean="0"/>
          </a:p>
          <a:p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0178" name="Picture 2" descr="http://cfs4.flvs.daum.net/files/50/8/55/70/20383976/thumb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5720" y="928670"/>
            <a:ext cx="4762500" cy="3571875"/>
          </a:xfrm>
          <a:prstGeom prst="rect">
            <a:avLst/>
          </a:prstGeom>
          <a:noFill/>
        </p:spPr>
      </p:pic>
      <p:pic>
        <p:nvPicPr>
          <p:cNvPr id="50180" name="Picture 4" descr="http://img.khan.co.kr/news/2010/01/14/20100115.01100111000002.0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000240"/>
            <a:ext cx="22860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1% </a:t>
            </a:r>
            <a:r>
              <a:rPr lang="ko-KR" altLang="en-US" dirty="0" smtClean="0"/>
              <a:t>는 진짜 </a:t>
            </a:r>
            <a:r>
              <a:rPr lang="en-US" altLang="ko-KR" dirty="0" smtClean="0"/>
              <a:t>UFO ( </a:t>
            </a:r>
            <a:r>
              <a:rPr lang="ko-KR" altLang="en-US" dirty="0" smtClean="0"/>
              <a:t>확인 불가 </a:t>
            </a:r>
            <a:r>
              <a:rPr lang="en-US" altLang="ko-KR" dirty="0" smtClean="0"/>
              <a:t>)</a:t>
            </a:r>
            <a:endParaRPr lang="en-US" altLang="ko-KR" dirty="0" smtClean="0"/>
          </a:p>
          <a:p>
            <a:r>
              <a:rPr lang="en-US" altLang="ko-KR" dirty="0" smtClean="0"/>
              <a:t>UFO = </a:t>
            </a:r>
            <a:r>
              <a:rPr lang="ko-KR" altLang="en-US" dirty="0" smtClean="0"/>
              <a:t>외계인 </a:t>
            </a:r>
            <a:r>
              <a:rPr lang="en-US" altLang="ko-KR" dirty="0" smtClean="0"/>
              <a:t>?</a:t>
            </a:r>
            <a:endParaRPr lang="ko-KR" altLang="en-US" dirty="0" smtClean="0"/>
          </a:p>
          <a:p>
            <a:endParaRPr lang="ko-KR" altLang="en-US" dirty="0"/>
          </a:p>
        </p:txBody>
      </p:sp>
      <p:pic>
        <p:nvPicPr>
          <p:cNvPr id="49154" name="Picture 2" descr="http://imgnn.seoul.co.kr/img/upload/2009/12/14/SSI_20091214174242_V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143372" y="2928934"/>
            <a:ext cx="3619500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UFO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UFO </a:t>
            </a:r>
            <a:r>
              <a:rPr lang="ko-KR" altLang="en-US" dirty="0" smtClean="0"/>
              <a:t>는 발달된 외계인인가 </a:t>
            </a:r>
            <a:r>
              <a:rPr lang="en-US" altLang="ko-KR" dirty="0" smtClean="0"/>
              <a:t>?</a:t>
            </a:r>
            <a:endParaRPr lang="en-US" altLang="ko-KR" dirty="0" smtClean="0"/>
          </a:p>
          <a:p>
            <a:r>
              <a:rPr lang="en-US" altLang="ko-KR" dirty="0" smtClean="0"/>
              <a:t>UFO </a:t>
            </a:r>
            <a:r>
              <a:rPr lang="ko-KR" altLang="en-US" dirty="0" smtClean="0"/>
              <a:t>는 영적인 현상인가 </a:t>
            </a:r>
            <a:r>
              <a:rPr lang="en-US" altLang="ko-KR" dirty="0" smtClean="0"/>
              <a:t>?</a:t>
            </a:r>
            <a:endParaRPr lang="en-US" altLang="ko-KR" dirty="0" smtClean="0"/>
          </a:p>
          <a:p>
            <a:r>
              <a:rPr lang="ko-KR" altLang="en-US" dirty="0" smtClean="0"/>
              <a:t>외계인은 있는가 없는가 </a:t>
            </a:r>
            <a:r>
              <a:rPr lang="en-US" altLang="ko-KR" dirty="0" smtClean="0"/>
              <a:t>?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UFO</a:t>
            </a:r>
            <a:r>
              <a:rPr lang="ko-KR" altLang="en-US" dirty="0" smtClean="0"/>
              <a:t>와 외계인은 동일한 것이 아니다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외계인의 근원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진화론에 근거한 생각에서 나온 것</a:t>
            </a:r>
            <a:endParaRPr lang="en-US" altLang="ko-KR" dirty="0" smtClean="0"/>
          </a:p>
          <a:p>
            <a:r>
              <a:rPr lang="ko-KR" altLang="en-US" dirty="0" smtClean="0"/>
              <a:t>성경적 관점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- </a:t>
            </a:r>
            <a:r>
              <a:rPr lang="ko-KR" altLang="en-US" dirty="0" smtClean="0"/>
              <a:t>예수 그리스도는 우리 죄를 위해 오신 분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- </a:t>
            </a:r>
            <a:r>
              <a:rPr lang="ko-KR" altLang="en-US" dirty="0" smtClean="0"/>
              <a:t>인간의 범죄는 전 우주적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- </a:t>
            </a:r>
            <a:r>
              <a:rPr lang="ko-KR" altLang="en-US" dirty="0" smtClean="0"/>
              <a:t>예수 그리스도의 사건은 온 우주적 사건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- </a:t>
            </a:r>
            <a:r>
              <a:rPr lang="ko-KR" altLang="en-US" dirty="0" smtClean="0"/>
              <a:t>사람의 창조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하나님의 형상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과학계에서 외계인을 다룸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알렌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헤이네크</a:t>
            </a:r>
            <a:r>
              <a:rPr lang="ko-KR" altLang="en-US" dirty="0" smtClean="0"/>
              <a:t> 박사</a:t>
            </a:r>
            <a:endParaRPr lang="ko-KR" altLang="en-US" dirty="0"/>
          </a:p>
        </p:txBody>
      </p:sp>
      <p:pic>
        <p:nvPicPr>
          <p:cNvPr id="53251" name="Picture 3" descr="http://www.cohenufo.org/Images.GIF/Hynek_large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71802" y="2357430"/>
            <a:ext cx="5069120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abductee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6322" name="Picture 2" descr=" 바니 힐 밑줄 시력 도식 디자인 선물 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57158" y="2857496"/>
            <a:ext cx="2991693" cy="2357454"/>
          </a:xfrm>
          <a:prstGeom prst="rect">
            <a:avLst/>
          </a:prstGeom>
          <a:noFill/>
        </p:spPr>
      </p:pic>
      <p:pic>
        <p:nvPicPr>
          <p:cNvPr id="56324" name="Picture 4" descr=" 베티와 바니 힐 보이질의 경우에 책을 가지고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071678"/>
            <a:ext cx="4601523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미스터리 서클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8370" name="Picture 2" descr="http://c.ask.nate.com/imgs/qrsi.tsp/6442107/8537313/0/1/A/미슷헤리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71538" y="1285860"/>
            <a:ext cx="7072362" cy="5304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화성 생명체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7346" name="Picture 2" descr="사용자 삽입 이미지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3333772" cy="2857520"/>
          </a:xfrm>
          <a:prstGeom prst="rect">
            <a:avLst/>
          </a:prstGeom>
          <a:noFill/>
        </p:spPr>
      </p:pic>
      <p:pic>
        <p:nvPicPr>
          <p:cNvPr id="57348" name="Picture 4" descr="http://image5.pullbbang.com/v1/video08012/2008128194131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643314"/>
            <a:ext cx="4286248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외계인의 다양한 모습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0658" name="Picture 2" descr="http://www.aspire7.net/images/et-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929322" y="3429000"/>
            <a:ext cx="2857500" cy="2857500"/>
          </a:xfrm>
          <a:prstGeom prst="rect">
            <a:avLst/>
          </a:prstGeom>
          <a:noFill/>
        </p:spPr>
      </p:pic>
      <p:pic>
        <p:nvPicPr>
          <p:cNvPr id="70660" name="Picture 4" descr="http://www.skeptiseum.org/images/exh/timeline.jpg"/>
          <p:cNvPicPr>
            <a:picLocks noChangeAspect="1" noChangeArrowheads="1"/>
          </p:cNvPicPr>
          <p:nvPr/>
        </p:nvPicPr>
        <p:blipFill>
          <a:blip r:embed="rId2" cstate="print"/>
          <a:srcRect t="2344" r="1562"/>
          <a:stretch>
            <a:fillRect/>
          </a:stretch>
        </p:blipFill>
        <p:spPr bwMode="auto">
          <a:xfrm>
            <a:off x="500034" y="1282852"/>
            <a:ext cx="4214842" cy="557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우주전쟁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1898</a:t>
            </a:r>
            <a:r>
              <a:rPr lang="ko-KR" altLang="en-US" dirty="0" smtClean="0"/>
              <a:t>년  </a:t>
            </a:r>
            <a:r>
              <a:rPr lang="en-US" altLang="ko-KR" dirty="0" smtClean="0"/>
              <a:t>H.G. </a:t>
            </a:r>
            <a:r>
              <a:rPr lang="ko-KR" altLang="en-US" dirty="0" err="1" smtClean="0"/>
              <a:t>웰스</a:t>
            </a:r>
            <a:r>
              <a:rPr lang="en-US" altLang="ko-KR" dirty="0" smtClean="0"/>
              <a:t>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          </a:t>
            </a:r>
            <a:r>
              <a:rPr lang="ko-KR" altLang="en-US" dirty="0" smtClean="0"/>
              <a:t>진화론과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          </a:t>
            </a:r>
            <a:r>
              <a:rPr lang="ko-KR" altLang="en-US" dirty="0" smtClean="0"/>
              <a:t>사회주의사상을 바탕</a:t>
            </a:r>
            <a:endParaRPr lang="ko-KR" altLang="en-US" dirty="0"/>
          </a:p>
        </p:txBody>
      </p:sp>
      <p:pic>
        <p:nvPicPr>
          <p:cNvPr id="12290" name="Picture 2" descr="http://www.redian.org/news/photo/200605/1159_1185_171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429388" y="285728"/>
            <a:ext cx="1809750" cy="2409826"/>
          </a:xfrm>
          <a:prstGeom prst="rect">
            <a:avLst/>
          </a:prstGeom>
          <a:noFill/>
        </p:spPr>
      </p:pic>
      <p:pic>
        <p:nvPicPr>
          <p:cNvPr id="12292" name="Picture 4" descr="http://www.munjang.or.kr/file_img/0000011000/space_wa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28868"/>
            <a:ext cx="2786082" cy="4130367"/>
          </a:xfrm>
          <a:prstGeom prst="rect">
            <a:avLst/>
          </a:prstGeom>
          <a:noFill/>
        </p:spPr>
      </p:pic>
      <p:pic>
        <p:nvPicPr>
          <p:cNvPr id="12294" name="Picture 6" descr="http://www.munjang.or.kr/file_img/0000011000/%5b1%5d우주전쟁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428999"/>
            <a:ext cx="2343150" cy="3429001"/>
          </a:xfrm>
          <a:prstGeom prst="rect">
            <a:avLst/>
          </a:prstGeom>
          <a:noFill/>
        </p:spPr>
      </p:pic>
      <p:pic>
        <p:nvPicPr>
          <p:cNvPr id="12299" name="Picture 11" descr="http://www.munjang.or.kr/file_img/0000011000/%5b3%5d우주전쟁3-최신영화포스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498627"/>
            <a:ext cx="2357454" cy="3359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라엘리안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무브먼트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9636" name="Picture 4" descr="http://cfs9.blog.daum.net/upload_control/download.blog?fhandle=MEJ2REFAZnM5LmJsb2cuZGF1bS5uZXQ6L0lNQUdFLzAvOS5qcGc=&amp;filename=9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15008" y="1285860"/>
            <a:ext cx="3071819" cy="3276608"/>
          </a:xfrm>
          <a:prstGeom prst="rect">
            <a:avLst/>
          </a:prstGeom>
          <a:noFill/>
        </p:spPr>
      </p:pic>
      <p:pic>
        <p:nvPicPr>
          <p:cNvPr id="69638" name="Picture 6" descr="http://cfs7.blog.daum.net/upload_control/download.blog?fhandle=MEJ2REFAZnM3LmJsb2cuZGF1bS5uZXQ6L0lNQUdFLzAvMTEuanBn&amp;filename=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714752"/>
            <a:ext cx="1940731" cy="2857520"/>
          </a:xfrm>
          <a:prstGeom prst="rect">
            <a:avLst/>
          </a:prstGeom>
          <a:noFill/>
        </p:spPr>
      </p:pic>
      <p:pic>
        <p:nvPicPr>
          <p:cNvPr id="69640" name="Picture 8" descr="프로필 이미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51890"/>
            <a:ext cx="3143272" cy="2703216"/>
          </a:xfrm>
          <a:prstGeom prst="rect">
            <a:avLst/>
          </a:prstGeom>
          <a:noFill/>
        </p:spPr>
      </p:pic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428736"/>
            <a:ext cx="3786214" cy="21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외계인 존재의 믿음의 근원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4400" dirty="0" smtClean="0">
                <a:solidFill>
                  <a:srgbClr val="FF0000"/>
                </a:solidFill>
              </a:rPr>
              <a:t>진화론</a:t>
            </a:r>
            <a:endParaRPr lang="ko-KR" altLang="en-US" sz="4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(</a:t>
            </a:r>
            <a:r>
              <a:rPr lang="ko-KR" altLang="en-US" dirty="0" err="1" smtClean="0"/>
              <a:t>딤후</a:t>
            </a:r>
            <a:r>
              <a:rPr lang="ko-KR" altLang="en-US" dirty="0" smtClean="0"/>
              <a:t> </a:t>
            </a:r>
            <a:r>
              <a:rPr lang="en-US" altLang="ko-KR" dirty="0" smtClean="0"/>
              <a:t>4:3) </a:t>
            </a:r>
            <a:r>
              <a:rPr lang="ko-KR" altLang="en-US" dirty="0" smtClean="0"/>
              <a:t>때가 이르리니 사람이 바른 교훈을 받지 아니하며 귀가 가려워서 자기의 사욕을 따를 스승을 많이 두고</a:t>
            </a:r>
            <a:endParaRPr lang="ko-KR" altLang="en-US" dirty="0" smtClean="0"/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딤후</a:t>
            </a:r>
            <a:r>
              <a:rPr lang="ko-KR" altLang="en-US" dirty="0" smtClean="0"/>
              <a:t> </a:t>
            </a:r>
            <a:r>
              <a:rPr lang="en-US" altLang="ko-KR" dirty="0" smtClean="0"/>
              <a:t>4:4) </a:t>
            </a:r>
            <a:r>
              <a:rPr lang="ko-KR" altLang="en-US" dirty="0" smtClean="0"/>
              <a:t>또 그 귀를 진리에서 돌이켜 </a:t>
            </a:r>
            <a:r>
              <a:rPr lang="ko-KR" altLang="en-US" dirty="0" err="1" smtClean="0"/>
              <a:t>허탄한</a:t>
            </a:r>
            <a:r>
              <a:rPr lang="ko-KR" altLang="en-US" dirty="0" smtClean="0"/>
              <a:t> 이야기를 따르리라</a:t>
            </a: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지구가 멈추는 날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1951</a:t>
            </a:r>
            <a:r>
              <a:rPr lang="ko-KR" altLang="en-US" dirty="0" smtClean="0"/>
              <a:t>년 작품 </a:t>
            </a:r>
            <a:r>
              <a:rPr lang="en-US" altLang="ko-KR" dirty="0" smtClean="0"/>
              <a:t>( </a:t>
            </a:r>
            <a:r>
              <a:rPr lang="ko-KR" altLang="en-US" dirty="0" smtClean="0"/>
              <a:t>영화 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11266" name="Picture 2" descr="poster_the_day_the_earth_stood_still(1951)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72066" y="1785926"/>
            <a:ext cx="3219450" cy="4524375"/>
          </a:xfrm>
          <a:prstGeom prst="rect">
            <a:avLst/>
          </a:prstGeom>
          <a:noFill/>
        </p:spPr>
      </p:pic>
      <p:pic>
        <p:nvPicPr>
          <p:cNvPr id="11268" name="Picture 4" descr="http://pds.egloos.com/pds/1/200504/06/97/b0016497_4543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4554"/>
            <a:ext cx="4876800" cy="2743201"/>
          </a:xfrm>
          <a:prstGeom prst="rect">
            <a:avLst/>
          </a:prstGeom>
          <a:noFill/>
        </p:spPr>
      </p:pic>
      <p:pic>
        <p:nvPicPr>
          <p:cNvPr id="11270" name="Picture 6" descr="http://pds.egloos.com/pds/1/200504/06/97/b0016497_4592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14554"/>
            <a:ext cx="4876800" cy="274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1969</a:t>
            </a:r>
            <a:r>
              <a:rPr lang="ko-KR" altLang="en-US" dirty="0" smtClean="0"/>
              <a:t>년 달 착륙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42" name="Picture 2" descr="http://c.ask.nate.com/imgs/qrsi.tsp/7922070/10423807/1/1/A/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1472" y="1428736"/>
            <a:ext cx="4010025" cy="3448050"/>
          </a:xfrm>
          <a:prstGeom prst="rect">
            <a:avLst/>
          </a:prstGeom>
          <a:noFill/>
        </p:spPr>
      </p:pic>
      <p:pic>
        <p:nvPicPr>
          <p:cNvPr id="10244" name="Picture 4" descr="http://www.freezonenews.com/data/photos/200711/pp_21530_3_1195122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857496"/>
            <a:ext cx="5238750" cy="3486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E.T ( 1982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000496" y="1357298"/>
            <a:ext cx="46196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000372"/>
            <a:ext cx="46196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http://t0.gstatic.com/images?q=tbn:87UsJKRkVeovHM:http://cfs8.tistory.com/upload_control/download.blog%3Ffhandle%3DYmxvZzgwNjA4QGZzOC50aXN0b3J5LmNvbTovYXR0YWNoLzAvOS5qcGVn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1500174"/>
            <a:ext cx="1926179" cy="2500330"/>
          </a:xfrm>
          <a:prstGeom prst="rect">
            <a:avLst/>
          </a:prstGeom>
          <a:noFill/>
        </p:spPr>
      </p:pic>
      <p:pic>
        <p:nvPicPr>
          <p:cNvPr id="8196" name="Picture 4" descr="지구온난화 광고포스터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1571612"/>
            <a:ext cx="1857388" cy="2401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발전된 외계인 상상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인디펜던트 </a:t>
            </a:r>
            <a:r>
              <a:rPr lang="ko-KR" altLang="en-US" dirty="0" err="1" smtClean="0"/>
              <a:t>데이</a:t>
            </a:r>
            <a:endParaRPr lang="en-US" altLang="ko-KR" dirty="0" smtClean="0"/>
          </a:p>
          <a:p>
            <a:r>
              <a:rPr lang="ko-KR" altLang="en-US" dirty="0" err="1" smtClean="0"/>
              <a:t>스타트렉</a:t>
            </a:r>
            <a:endParaRPr lang="en-US" altLang="ko-KR" dirty="0" smtClean="0"/>
          </a:p>
          <a:p>
            <a:r>
              <a:rPr lang="en-US" altLang="ko-KR" dirty="0" smtClean="0"/>
              <a:t>Man in Black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>
              <a:buNone/>
            </a:pPr>
            <a:r>
              <a:rPr lang="en-US" altLang="ko-KR" dirty="0" smtClean="0"/>
              <a:t>                     Mars</a:t>
            </a:r>
            <a:endParaRPr lang="ko-KR" altLang="en-US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857752" y="4143380"/>
            <a:ext cx="3810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시속 </a:t>
            </a:r>
            <a:r>
              <a:rPr lang="en-US" altLang="ko-KR" dirty="0" smtClean="0"/>
              <a:t>1500</a:t>
            </a:r>
            <a:r>
              <a:rPr lang="ko-KR" altLang="en-US" dirty="0" smtClean="0"/>
              <a:t>만 </a:t>
            </a:r>
            <a:r>
              <a:rPr lang="en-US" altLang="ko-KR" dirty="0" smtClean="0"/>
              <a:t>km</a:t>
            </a:r>
            <a:r>
              <a:rPr lang="ko-KR" altLang="en-US" dirty="0" smtClean="0"/>
              <a:t>로 가더라도 지구로부터 가장 가까운 행성까지 약 </a:t>
            </a:r>
            <a:r>
              <a:rPr lang="en-US" altLang="ko-KR" dirty="0" smtClean="0"/>
              <a:t>300</a:t>
            </a:r>
            <a:r>
              <a:rPr lang="ko-KR" altLang="en-US" dirty="0" smtClean="0"/>
              <a:t>년 걸린다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938</Words>
  <Application>WPS Presentation</Application>
  <PresentationFormat>화면 슬라이드 쇼(4:3)</PresentationFormat>
  <Paragraphs>119</Paragraphs>
  <Slides>33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2" baseType="lpstr">
      <vt:lpstr>Arial</vt:lpstr>
      <vt:lpstr>SimSun</vt:lpstr>
      <vt:lpstr>Wingdings</vt:lpstr>
      <vt:lpstr>맑은 고딕</vt:lpstr>
      <vt:lpstr>Microsoft YaHei</vt:lpstr>
      <vt:lpstr/>
      <vt:lpstr>Arial Unicode MS</vt:lpstr>
      <vt:lpstr>바탕체</vt:lpstr>
      <vt:lpstr>Office Theme</vt:lpstr>
      <vt:lpstr>UFO와 외계인</vt:lpstr>
      <vt:lpstr>PowerPoint 演示文稿</vt:lpstr>
      <vt:lpstr>우주전쟁</vt:lpstr>
      <vt:lpstr>지구가 멈추는 날</vt:lpstr>
      <vt:lpstr>1969년 달 착륙</vt:lpstr>
      <vt:lpstr>E.T ( 1982년)</vt:lpstr>
      <vt:lpstr>PowerPoint 演示文稿</vt:lpstr>
      <vt:lpstr>발전된 외계인 상상</vt:lpstr>
      <vt:lpstr>PowerPoint 演示文稿</vt:lpstr>
      <vt:lpstr>지구문명에 관한 수수께끼</vt:lpstr>
      <vt:lpstr>에리히 폰 데니컨</vt:lpstr>
      <vt:lpstr>마야 문명의 신비</vt:lpstr>
      <vt:lpstr>PowerPoint 演示文稿</vt:lpstr>
      <vt:lpstr>PowerPoint 演示文稿</vt:lpstr>
      <vt:lpstr>PowerPoint 演示文稿</vt:lpstr>
      <vt:lpstr>PowerPoint 演示文稿</vt:lpstr>
      <vt:lpstr>토푸카피 지도</vt:lpstr>
      <vt:lpstr>PowerPoint 演示文稿</vt:lpstr>
      <vt:lpstr>PowerPoint 演示文稿</vt:lpstr>
      <vt:lpstr>UFO</vt:lpstr>
      <vt:lpstr>PowerPoint 演示文稿</vt:lpstr>
      <vt:lpstr>PowerPoint 演示文稿</vt:lpstr>
      <vt:lpstr>UFO</vt:lpstr>
      <vt:lpstr>외계인의 근원</vt:lpstr>
      <vt:lpstr>과학계에서 외계인을 다룸</vt:lpstr>
      <vt:lpstr>abductee</vt:lpstr>
      <vt:lpstr>미스터리 서클</vt:lpstr>
      <vt:lpstr>화성 생명체</vt:lpstr>
      <vt:lpstr>외계인의 다양한 모습</vt:lpstr>
      <vt:lpstr>라엘리안 무브먼트</vt:lpstr>
      <vt:lpstr>외계인 존재의 믿음의 근원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UFO와 외계인</dc:title>
  <dc:creator>dongsan church</dc:creator>
  <cp:lastModifiedBy>USER</cp:lastModifiedBy>
  <cp:revision>5</cp:revision>
  <dcterms:created xsi:type="dcterms:W3CDTF">2010-04-18T19:39:00Z</dcterms:created>
  <dcterms:modified xsi:type="dcterms:W3CDTF">2020-05-07T02:03:08Z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1033-11.2.0.9327</vt:lpwstr>
  </property>
</Properties>
</file>